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76" r:id="rId3"/>
    <p:sldId id="273" r:id="rId4"/>
    <p:sldId id="272" r:id="rId5"/>
    <p:sldId id="277" r:id="rId6"/>
    <p:sldId id="274" r:id="rId7"/>
    <p:sldId id="259" r:id="rId8"/>
    <p:sldId id="258" r:id="rId9"/>
    <p:sldId id="260" r:id="rId10"/>
    <p:sldId id="263" r:id="rId11"/>
    <p:sldId id="262" r:id="rId12"/>
    <p:sldId id="271" r:id="rId13"/>
    <p:sldId id="265" r:id="rId14"/>
    <p:sldId id="268" r:id="rId15"/>
    <p:sldId id="269" r:id="rId16"/>
    <p:sldId id="270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CC861-B526-4F4C-BB4A-044EE9A33D98}" type="datetimeFigureOut">
              <a:rPr lang="en-AU" smtClean="0"/>
              <a:t>4/01/2022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39BD6-EB29-4011-A62C-2CB7FEE68F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6543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22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9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65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34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2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9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0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2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8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C37BE43-110C-4BB0-8B49-D8C368930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94750"/>
            <a:ext cx="12192000" cy="256325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E9604-9CE1-4AA9-8698-0F73C35D4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460" y="4790895"/>
            <a:ext cx="9885081" cy="998522"/>
          </a:xfrm>
        </p:spPr>
        <p:txBody>
          <a:bodyPr>
            <a:normAutofit/>
          </a:bodyPr>
          <a:lstStyle/>
          <a:p>
            <a:r>
              <a:rPr lang="en-AU" sz="4000" dirty="0"/>
              <a:t>Crime in Victoria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0411F-4258-4EE5-A22E-75BF324EF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906" y="5981700"/>
            <a:ext cx="6048188" cy="655793"/>
          </a:xfrm>
        </p:spPr>
        <p:txBody>
          <a:bodyPr>
            <a:normAutofit/>
          </a:bodyPr>
          <a:lstStyle/>
          <a:p>
            <a:r>
              <a:rPr lang="en-AU" sz="1200" dirty="0"/>
              <a:t>Latest CRIME STATISTICS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F0284A3-52E2-465E-9074-560E06AAE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r="12852" b="-1"/>
          <a:stretch/>
        </p:blipFill>
        <p:spPr bwMode="auto">
          <a:xfrm>
            <a:off x="-1418" y="-79792"/>
            <a:ext cx="6115364" cy="435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nightimepic of victoria australia">
            <a:extLst>
              <a:ext uri="{FF2B5EF4-FFF2-40B4-BE49-F238E27FC236}">
                <a16:creationId xmlns:a16="http://schemas.microsoft.com/office/drawing/2014/main" id="{F608688F-3716-4C87-8DF7-60A143858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753" b="1"/>
          <a:stretch/>
        </p:blipFill>
        <p:spPr bwMode="auto">
          <a:xfrm>
            <a:off x="6101403" y="-28033"/>
            <a:ext cx="6084998" cy="435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A9A51B5-7383-4F9E-B8A0-B893EA535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0" y="4035487"/>
            <a:ext cx="12140419" cy="599027"/>
            <a:chOff x="5599" y="4035487"/>
            <a:chExt cx="12243348" cy="599027"/>
          </a:xfrm>
        </p:grpSpPr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C0461191-24F1-4F93-9F02-3A7569159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647E3387-CFC9-4C36-A79D-939BC578F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D2878C78-786C-4185-95DB-51B633DDB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8828D5AD-323B-4750-A953-44E8C61F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4BA20396-483D-478A-A01F-741A3B3E7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13E2350F-1CAC-4607-AECF-1E0F5BAC1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720523B9-96EA-403E-82F6-0E83F2455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A95DEB16-3E2C-4BF9-8EE9-8E3F574B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AA2E0BA7-F0E4-40AA-9B35-12E83B30B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B8082459-F7E7-47A5-8276-B27DE8C30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23">
              <a:extLst>
                <a:ext uri="{FF2B5EF4-FFF2-40B4-BE49-F238E27FC236}">
                  <a16:creationId xmlns:a16="http://schemas.microsoft.com/office/drawing/2014/main" id="{6F19D410-1387-46D2-931C-9AF30DF7A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EA4DF18E-30B5-4091-AB32-CF51DFC8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31">
              <a:extLst>
                <a:ext uri="{FF2B5EF4-FFF2-40B4-BE49-F238E27FC236}">
                  <a16:creationId xmlns:a16="http://schemas.microsoft.com/office/drawing/2014/main" id="{36289BD7-CCB4-43B7-AAE0-6B8FBE4CF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32">
              <a:extLst>
                <a:ext uri="{FF2B5EF4-FFF2-40B4-BE49-F238E27FC236}">
                  <a16:creationId xmlns:a16="http://schemas.microsoft.com/office/drawing/2014/main" id="{DAB2C40C-5E10-478A-BCDE-FC2F52109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134">
              <a:extLst>
                <a:ext uri="{FF2B5EF4-FFF2-40B4-BE49-F238E27FC236}">
                  <a16:creationId xmlns:a16="http://schemas.microsoft.com/office/drawing/2014/main" id="{7A892338-8ED9-4DE0-A75A-BF19A9A5D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135">
              <a:extLst>
                <a:ext uri="{FF2B5EF4-FFF2-40B4-BE49-F238E27FC236}">
                  <a16:creationId xmlns:a16="http://schemas.microsoft.com/office/drawing/2014/main" id="{7BB8150C-C46D-4281-8C03-8395775B0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41">
              <a:extLst>
                <a:ext uri="{FF2B5EF4-FFF2-40B4-BE49-F238E27FC236}">
                  <a16:creationId xmlns:a16="http://schemas.microsoft.com/office/drawing/2014/main" id="{2CE23BC4-B0AA-44E5-A617-E0040C659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91">
              <a:extLst>
                <a:ext uri="{FF2B5EF4-FFF2-40B4-BE49-F238E27FC236}">
                  <a16:creationId xmlns:a16="http://schemas.microsoft.com/office/drawing/2014/main" id="{C81B95E2-C643-4757-8050-BF8EF162A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92">
              <a:extLst>
                <a:ext uri="{FF2B5EF4-FFF2-40B4-BE49-F238E27FC236}">
                  <a16:creationId xmlns:a16="http://schemas.microsoft.com/office/drawing/2014/main" id="{B5B17008-DC4B-41DC-8EB3-8BAC57EC4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93">
              <a:extLst>
                <a:ext uri="{FF2B5EF4-FFF2-40B4-BE49-F238E27FC236}">
                  <a16:creationId xmlns:a16="http://schemas.microsoft.com/office/drawing/2014/main" id="{EC702AA8-E28A-4727-B8F6-EA0B0D663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94">
              <a:extLst>
                <a:ext uri="{FF2B5EF4-FFF2-40B4-BE49-F238E27FC236}">
                  <a16:creationId xmlns:a16="http://schemas.microsoft.com/office/drawing/2014/main" id="{17DB10F5-3A7F-41CA-96F1-9BB1F93F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95">
              <a:extLst>
                <a:ext uri="{FF2B5EF4-FFF2-40B4-BE49-F238E27FC236}">
                  <a16:creationId xmlns:a16="http://schemas.microsoft.com/office/drawing/2014/main" id="{566E109F-8C79-4415-993C-B525C1CF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96">
              <a:extLst>
                <a:ext uri="{FF2B5EF4-FFF2-40B4-BE49-F238E27FC236}">
                  <a16:creationId xmlns:a16="http://schemas.microsoft.com/office/drawing/2014/main" id="{149474EF-211A-4D61-88FD-359A46161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97">
              <a:extLst>
                <a:ext uri="{FF2B5EF4-FFF2-40B4-BE49-F238E27FC236}">
                  <a16:creationId xmlns:a16="http://schemas.microsoft.com/office/drawing/2014/main" id="{5F4BE1D2-FA48-405F-B386-2662223F6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98">
              <a:extLst>
                <a:ext uri="{FF2B5EF4-FFF2-40B4-BE49-F238E27FC236}">
                  <a16:creationId xmlns:a16="http://schemas.microsoft.com/office/drawing/2014/main" id="{D4B247B0-AA3B-4EFA-8B58-259EEE7D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99">
              <a:extLst>
                <a:ext uri="{FF2B5EF4-FFF2-40B4-BE49-F238E27FC236}">
                  <a16:creationId xmlns:a16="http://schemas.microsoft.com/office/drawing/2014/main" id="{0A4A8E3E-9B23-487D-A3E4-AECF6C604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00">
              <a:extLst>
                <a:ext uri="{FF2B5EF4-FFF2-40B4-BE49-F238E27FC236}">
                  <a16:creationId xmlns:a16="http://schemas.microsoft.com/office/drawing/2014/main" id="{C99F5486-8114-4644-9E49-BC52B496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101">
              <a:extLst>
                <a:ext uri="{FF2B5EF4-FFF2-40B4-BE49-F238E27FC236}">
                  <a16:creationId xmlns:a16="http://schemas.microsoft.com/office/drawing/2014/main" id="{B8C092FE-6E48-4672-BC3B-47C0994B0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102">
              <a:extLst>
                <a:ext uri="{FF2B5EF4-FFF2-40B4-BE49-F238E27FC236}">
                  <a16:creationId xmlns:a16="http://schemas.microsoft.com/office/drawing/2014/main" id="{D30F8245-62F2-4C99-BB58-02D6D72AB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103">
              <a:extLst>
                <a:ext uri="{FF2B5EF4-FFF2-40B4-BE49-F238E27FC236}">
                  <a16:creationId xmlns:a16="http://schemas.microsoft.com/office/drawing/2014/main" id="{491D8A6C-874C-453C-A072-9D57207D3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04">
              <a:extLst>
                <a:ext uri="{FF2B5EF4-FFF2-40B4-BE49-F238E27FC236}">
                  <a16:creationId xmlns:a16="http://schemas.microsoft.com/office/drawing/2014/main" id="{84286354-D3E3-41D5-96A6-818348191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113">
              <a:extLst>
                <a:ext uri="{FF2B5EF4-FFF2-40B4-BE49-F238E27FC236}">
                  <a16:creationId xmlns:a16="http://schemas.microsoft.com/office/drawing/2014/main" id="{F113CDFD-9A63-479C-A846-77687BAF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114">
              <a:extLst>
                <a:ext uri="{FF2B5EF4-FFF2-40B4-BE49-F238E27FC236}">
                  <a16:creationId xmlns:a16="http://schemas.microsoft.com/office/drawing/2014/main" id="{7772F333-FB87-43A1-A3E6-3F20FFF0F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15">
              <a:extLst>
                <a:ext uri="{FF2B5EF4-FFF2-40B4-BE49-F238E27FC236}">
                  <a16:creationId xmlns:a16="http://schemas.microsoft.com/office/drawing/2014/main" id="{7C0A9DC1-0463-467F-A613-32FF2AB2E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117">
              <a:extLst>
                <a:ext uri="{FF2B5EF4-FFF2-40B4-BE49-F238E27FC236}">
                  <a16:creationId xmlns:a16="http://schemas.microsoft.com/office/drawing/2014/main" id="{A6A2784A-9AA4-49CF-8F46-E93C97D9E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118">
              <a:extLst>
                <a:ext uri="{FF2B5EF4-FFF2-40B4-BE49-F238E27FC236}">
                  <a16:creationId xmlns:a16="http://schemas.microsoft.com/office/drawing/2014/main" id="{BC9997F6-3D93-4FAA-B608-2BF9C701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119">
              <a:extLst>
                <a:ext uri="{FF2B5EF4-FFF2-40B4-BE49-F238E27FC236}">
                  <a16:creationId xmlns:a16="http://schemas.microsoft.com/office/drawing/2014/main" id="{DC2EF84C-B519-485A-82F0-198ED62A0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120">
              <a:extLst>
                <a:ext uri="{FF2B5EF4-FFF2-40B4-BE49-F238E27FC236}">
                  <a16:creationId xmlns:a16="http://schemas.microsoft.com/office/drawing/2014/main" id="{BDB9DC46-CFA0-4B54-A026-4A18BED3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121">
              <a:extLst>
                <a:ext uri="{FF2B5EF4-FFF2-40B4-BE49-F238E27FC236}">
                  <a16:creationId xmlns:a16="http://schemas.microsoft.com/office/drawing/2014/main" id="{86614BEE-B27B-4E12-860D-A4A311855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125">
              <a:extLst>
                <a:ext uri="{FF2B5EF4-FFF2-40B4-BE49-F238E27FC236}">
                  <a16:creationId xmlns:a16="http://schemas.microsoft.com/office/drawing/2014/main" id="{C3AA3BD2-4B90-4009-9AEF-523CD6097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126">
              <a:extLst>
                <a:ext uri="{FF2B5EF4-FFF2-40B4-BE49-F238E27FC236}">
                  <a16:creationId xmlns:a16="http://schemas.microsoft.com/office/drawing/2014/main" id="{17E0D1C9-9085-42E2-A7D5-AFE4E8143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127">
              <a:extLst>
                <a:ext uri="{FF2B5EF4-FFF2-40B4-BE49-F238E27FC236}">
                  <a16:creationId xmlns:a16="http://schemas.microsoft.com/office/drawing/2014/main" id="{1E6F70D7-1EF4-4963-AA44-9E69E204E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128">
              <a:extLst>
                <a:ext uri="{FF2B5EF4-FFF2-40B4-BE49-F238E27FC236}">
                  <a16:creationId xmlns:a16="http://schemas.microsoft.com/office/drawing/2014/main" id="{BC10A3D0-5701-4F5C-AA52-80B5EF5C2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129">
              <a:extLst>
                <a:ext uri="{FF2B5EF4-FFF2-40B4-BE49-F238E27FC236}">
                  <a16:creationId xmlns:a16="http://schemas.microsoft.com/office/drawing/2014/main" id="{3B20264E-BA61-487E-8D88-337EE841C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133">
              <a:extLst>
                <a:ext uri="{FF2B5EF4-FFF2-40B4-BE49-F238E27FC236}">
                  <a16:creationId xmlns:a16="http://schemas.microsoft.com/office/drawing/2014/main" id="{3322FBB4-6B22-4E63-9CC8-04663BBF3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136">
              <a:extLst>
                <a:ext uri="{FF2B5EF4-FFF2-40B4-BE49-F238E27FC236}">
                  <a16:creationId xmlns:a16="http://schemas.microsoft.com/office/drawing/2014/main" id="{7A117676-0DC5-4BD8-8CE6-E08E066F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137">
              <a:extLst>
                <a:ext uri="{FF2B5EF4-FFF2-40B4-BE49-F238E27FC236}">
                  <a16:creationId xmlns:a16="http://schemas.microsoft.com/office/drawing/2014/main" id="{77D55ADC-16B9-4A44-8D85-7D7DA15A8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138">
              <a:extLst>
                <a:ext uri="{FF2B5EF4-FFF2-40B4-BE49-F238E27FC236}">
                  <a16:creationId xmlns:a16="http://schemas.microsoft.com/office/drawing/2014/main" id="{FF9BC36F-D6E8-40D5-9402-5BA4411F8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139">
              <a:extLst>
                <a:ext uri="{FF2B5EF4-FFF2-40B4-BE49-F238E27FC236}">
                  <a16:creationId xmlns:a16="http://schemas.microsoft.com/office/drawing/2014/main" id="{7584B240-17A2-48DA-85C8-341F66C4F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40">
              <a:extLst>
                <a:ext uri="{FF2B5EF4-FFF2-40B4-BE49-F238E27FC236}">
                  <a16:creationId xmlns:a16="http://schemas.microsoft.com/office/drawing/2014/main" id="{0219C4FC-2CB5-427F-9F33-A5834892D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142">
              <a:extLst>
                <a:ext uri="{FF2B5EF4-FFF2-40B4-BE49-F238E27FC236}">
                  <a16:creationId xmlns:a16="http://schemas.microsoft.com/office/drawing/2014/main" id="{5FBF0933-FF5E-4321-8D3C-741346284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143">
              <a:extLst>
                <a:ext uri="{FF2B5EF4-FFF2-40B4-BE49-F238E27FC236}">
                  <a16:creationId xmlns:a16="http://schemas.microsoft.com/office/drawing/2014/main" id="{2E6D589C-D9A5-4C27-BC99-0C870912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144">
              <a:extLst>
                <a:ext uri="{FF2B5EF4-FFF2-40B4-BE49-F238E27FC236}">
                  <a16:creationId xmlns:a16="http://schemas.microsoft.com/office/drawing/2014/main" id="{3AAE79CE-A9F5-4091-9EDD-9AF18D24C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145">
              <a:extLst>
                <a:ext uri="{FF2B5EF4-FFF2-40B4-BE49-F238E27FC236}">
                  <a16:creationId xmlns:a16="http://schemas.microsoft.com/office/drawing/2014/main" id="{CE22994F-D03D-486A-94FA-E2E9600B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8">
              <a:extLst>
                <a:ext uri="{FF2B5EF4-FFF2-40B4-BE49-F238E27FC236}">
                  <a16:creationId xmlns:a16="http://schemas.microsoft.com/office/drawing/2014/main" id="{56F69BEC-67A6-49BE-A79B-DEA26A0E3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8">
              <a:extLst>
                <a:ext uri="{FF2B5EF4-FFF2-40B4-BE49-F238E27FC236}">
                  <a16:creationId xmlns:a16="http://schemas.microsoft.com/office/drawing/2014/main" id="{88D8A28F-787E-49C5-9C34-A45005933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106">
              <a:extLst>
                <a:ext uri="{FF2B5EF4-FFF2-40B4-BE49-F238E27FC236}">
                  <a16:creationId xmlns:a16="http://schemas.microsoft.com/office/drawing/2014/main" id="{B53BF6C7-F3D6-4D39-982E-0DFCD298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120">
              <a:extLst>
                <a:ext uri="{FF2B5EF4-FFF2-40B4-BE49-F238E27FC236}">
                  <a16:creationId xmlns:a16="http://schemas.microsoft.com/office/drawing/2014/main" id="{F3A1BAD8-46B2-4396-90A4-64A57678D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120">
              <a:extLst>
                <a:ext uri="{FF2B5EF4-FFF2-40B4-BE49-F238E27FC236}">
                  <a16:creationId xmlns:a16="http://schemas.microsoft.com/office/drawing/2014/main" id="{F125F85A-F814-477D-8262-DFECF4A83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125">
              <a:extLst>
                <a:ext uri="{FF2B5EF4-FFF2-40B4-BE49-F238E27FC236}">
                  <a16:creationId xmlns:a16="http://schemas.microsoft.com/office/drawing/2014/main" id="{53C51890-08DF-4F68-9B7D-A45FCB585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137">
              <a:extLst>
                <a:ext uri="{FF2B5EF4-FFF2-40B4-BE49-F238E27FC236}">
                  <a16:creationId xmlns:a16="http://schemas.microsoft.com/office/drawing/2014/main" id="{EB408F99-70FB-45E9-88B0-285350808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6">
              <a:extLst>
                <a:ext uri="{FF2B5EF4-FFF2-40B4-BE49-F238E27FC236}">
                  <a16:creationId xmlns:a16="http://schemas.microsoft.com/office/drawing/2014/main" id="{76738844-B284-4A1A-9BB9-1C78E5437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105">
              <a:extLst>
                <a:ext uri="{FF2B5EF4-FFF2-40B4-BE49-F238E27FC236}">
                  <a16:creationId xmlns:a16="http://schemas.microsoft.com/office/drawing/2014/main" id="{78AF8CED-F114-4A7F-9EAA-D7737BCE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106">
              <a:extLst>
                <a:ext uri="{FF2B5EF4-FFF2-40B4-BE49-F238E27FC236}">
                  <a16:creationId xmlns:a16="http://schemas.microsoft.com/office/drawing/2014/main" id="{81F4134F-0B75-4813-893C-1EFF16A2F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107">
              <a:extLst>
                <a:ext uri="{FF2B5EF4-FFF2-40B4-BE49-F238E27FC236}">
                  <a16:creationId xmlns:a16="http://schemas.microsoft.com/office/drawing/2014/main" id="{407BA83B-BDC4-46FA-A643-0A46519AC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108">
              <a:extLst>
                <a:ext uri="{FF2B5EF4-FFF2-40B4-BE49-F238E27FC236}">
                  <a16:creationId xmlns:a16="http://schemas.microsoft.com/office/drawing/2014/main" id="{F0C37DE0-0363-410F-A6E2-30007F3EC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109">
              <a:extLst>
                <a:ext uri="{FF2B5EF4-FFF2-40B4-BE49-F238E27FC236}">
                  <a16:creationId xmlns:a16="http://schemas.microsoft.com/office/drawing/2014/main" id="{E6F9E65F-176D-43BE-87C4-FBC65C1CD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10">
              <a:extLst>
                <a:ext uri="{FF2B5EF4-FFF2-40B4-BE49-F238E27FC236}">
                  <a16:creationId xmlns:a16="http://schemas.microsoft.com/office/drawing/2014/main" id="{4EAB9AD4-661B-47AE-B073-C1A9F8BE5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11">
              <a:extLst>
                <a:ext uri="{FF2B5EF4-FFF2-40B4-BE49-F238E27FC236}">
                  <a16:creationId xmlns:a16="http://schemas.microsoft.com/office/drawing/2014/main" id="{DBBC46DC-42BB-4694-9526-8BA648571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112">
              <a:extLst>
                <a:ext uri="{FF2B5EF4-FFF2-40B4-BE49-F238E27FC236}">
                  <a16:creationId xmlns:a16="http://schemas.microsoft.com/office/drawing/2014/main" id="{54395EF3-155B-4EFF-B95A-F92A74FC0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122">
              <a:extLst>
                <a:ext uri="{FF2B5EF4-FFF2-40B4-BE49-F238E27FC236}">
                  <a16:creationId xmlns:a16="http://schemas.microsoft.com/office/drawing/2014/main" id="{66171B31-CAD6-482C-A77B-42135D40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130">
              <a:extLst>
                <a:ext uri="{FF2B5EF4-FFF2-40B4-BE49-F238E27FC236}">
                  <a16:creationId xmlns:a16="http://schemas.microsoft.com/office/drawing/2014/main" id="{CF2FFA42-E251-47CD-9B07-E14AB1716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131">
              <a:extLst>
                <a:ext uri="{FF2B5EF4-FFF2-40B4-BE49-F238E27FC236}">
                  <a16:creationId xmlns:a16="http://schemas.microsoft.com/office/drawing/2014/main" id="{E0179420-5731-458F-B4C1-F9643AD3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132">
              <a:extLst>
                <a:ext uri="{FF2B5EF4-FFF2-40B4-BE49-F238E27FC236}">
                  <a16:creationId xmlns:a16="http://schemas.microsoft.com/office/drawing/2014/main" id="{CAC9BD3C-759D-4A6C-BE6A-DE195B7FD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134">
              <a:extLst>
                <a:ext uri="{FF2B5EF4-FFF2-40B4-BE49-F238E27FC236}">
                  <a16:creationId xmlns:a16="http://schemas.microsoft.com/office/drawing/2014/main" id="{821D69E2-9C40-4B03-BD90-461F86EA5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135">
              <a:extLst>
                <a:ext uri="{FF2B5EF4-FFF2-40B4-BE49-F238E27FC236}">
                  <a16:creationId xmlns:a16="http://schemas.microsoft.com/office/drawing/2014/main" id="{14A067AA-4049-4252-955A-09AB6E163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141">
              <a:extLst>
                <a:ext uri="{FF2B5EF4-FFF2-40B4-BE49-F238E27FC236}">
                  <a16:creationId xmlns:a16="http://schemas.microsoft.com/office/drawing/2014/main" id="{D492653B-CD03-487E-817C-C7ABD08ED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91">
              <a:extLst>
                <a:ext uri="{FF2B5EF4-FFF2-40B4-BE49-F238E27FC236}">
                  <a16:creationId xmlns:a16="http://schemas.microsoft.com/office/drawing/2014/main" id="{A8A7DA15-ECD2-40DC-B47A-8DFEF8662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92">
              <a:extLst>
                <a:ext uri="{FF2B5EF4-FFF2-40B4-BE49-F238E27FC236}">
                  <a16:creationId xmlns:a16="http://schemas.microsoft.com/office/drawing/2014/main" id="{5270AE32-C036-4ABA-A28A-8BDF16A34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93">
              <a:extLst>
                <a:ext uri="{FF2B5EF4-FFF2-40B4-BE49-F238E27FC236}">
                  <a16:creationId xmlns:a16="http://schemas.microsoft.com/office/drawing/2014/main" id="{BD78EB4C-3276-473A-8AAC-2AA6DEEC8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94">
              <a:extLst>
                <a:ext uri="{FF2B5EF4-FFF2-40B4-BE49-F238E27FC236}">
                  <a16:creationId xmlns:a16="http://schemas.microsoft.com/office/drawing/2014/main" id="{4C4AD0D0-79C3-4D58-9028-2B957623D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95">
              <a:extLst>
                <a:ext uri="{FF2B5EF4-FFF2-40B4-BE49-F238E27FC236}">
                  <a16:creationId xmlns:a16="http://schemas.microsoft.com/office/drawing/2014/main" id="{BFCD6DC4-AF58-4A64-8DCB-5BD58DFA1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96">
              <a:extLst>
                <a:ext uri="{FF2B5EF4-FFF2-40B4-BE49-F238E27FC236}">
                  <a16:creationId xmlns:a16="http://schemas.microsoft.com/office/drawing/2014/main" id="{ECE83EA9-F58D-452D-B8FD-6893B61C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97">
              <a:extLst>
                <a:ext uri="{FF2B5EF4-FFF2-40B4-BE49-F238E27FC236}">
                  <a16:creationId xmlns:a16="http://schemas.microsoft.com/office/drawing/2014/main" id="{0E47C341-DBCD-4B50-BA3E-BA1766E8F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98">
              <a:extLst>
                <a:ext uri="{FF2B5EF4-FFF2-40B4-BE49-F238E27FC236}">
                  <a16:creationId xmlns:a16="http://schemas.microsoft.com/office/drawing/2014/main" id="{77E5DE6C-50A8-421E-9A34-E9122E2D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99">
              <a:extLst>
                <a:ext uri="{FF2B5EF4-FFF2-40B4-BE49-F238E27FC236}">
                  <a16:creationId xmlns:a16="http://schemas.microsoft.com/office/drawing/2014/main" id="{56DC8E20-D76C-4E6D-8346-4BBCB80E0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100">
              <a:extLst>
                <a:ext uri="{FF2B5EF4-FFF2-40B4-BE49-F238E27FC236}">
                  <a16:creationId xmlns:a16="http://schemas.microsoft.com/office/drawing/2014/main" id="{9F8FBEA6-0AAC-4A0C-9D6A-BF5F5BB30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8" name="Freeform 101">
              <a:extLst>
                <a:ext uri="{FF2B5EF4-FFF2-40B4-BE49-F238E27FC236}">
                  <a16:creationId xmlns:a16="http://schemas.microsoft.com/office/drawing/2014/main" id="{F48C8948-1728-44FC-AB88-5BF4099A8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9" name="Freeform 104">
              <a:extLst>
                <a:ext uri="{FF2B5EF4-FFF2-40B4-BE49-F238E27FC236}">
                  <a16:creationId xmlns:a16="http://schemas.microsoft.com/office/drawing/2014/main" id="{3C00F0D0-A2FD-432B-A5AA-424BCFD3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0" name="Freeform 113">
              <a:extLst>
                <a:ext uri="{FF2B5EF4-FFF2-40B4-BE49-F238E27FC236}">
                  <a16:creationId xmlns:a16="http://schemas.microsoft.com/office/drawing/2014/main" id="{BDC2CC1B-9413-40CD-9802-397011A62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Freeform 114">
              <a:extLst>
                <a:ext uri="{FF2B5EF4-FFF2-40B4-BE49-F238E27FC236}">
                  <a16:creationId xmlns:a16="http://schemas.microsoft.com/office/drawing/2014/main" id="{6C92AAFB-3AC6-4FC4-92F0-AB55F797D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115">
              <a:extLst>
                <a:ext uri="{FF2B5EF4-FFF2-40B4-BE49-F238E27FC236}">
                  <a16:creationId xmlns:a16="http://schemas.microsoft.com/office/drawing/2014/main" id="{7F22BDEC-7BA5-40F9-84C0-1BDC961F6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Freeform 120">
              <a:extLst>
                <a:ext uri="{FF2B5EF4-FFF2-40B4-BE49-F238E27FC236}">
                  <a16:creationId xmlns:a16="http://schemas.microsoft.com/office/drawing/2014/main" id="{A3525B15-C557-4F40-9185-EF5241262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Freeform 121">
              <a:extLst>
                <a:ext uri="{FF2B5EF4-FFF2-40B4-BE49-F238E27FC236}">
                  <a16:creationId xmlns:a16="http://schemas.microsoft.com/office/drawing/2014/main" id="{72DC9B9F-0878-4A41-AAB5-5A1EC70EB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5" name="Freeform 125">
              <a:extLst>
                <a:ext uri="{FF2B5EF4-FFF2-40B4-BE49-F238E27FC236}">
                  <a16:creationId xmlns:a16="http://schemas.microsoft.com/office/drawing/2014/main" id="{32E9E717-B03F-444F-AFA5-15812F309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6" name="Freeform 126">
              <a:extLst>
                <a:ext uri="{FF2B5EF4-FFF2-40B4-BE49-F238E27FC236}">
                  <a16:creationId xmlns:a16="http://schemas.microsoft.com/office/drawing/2014/main" id="{5D756BA2-03B8-40F6-9169-BC3709C2A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7" name="Freeform 127">
              <a:extLst>
                <a:ext uri="{FF2B5EF4-FFF2-40B4-BE49-F238E27FC236}">
                  <a16:creationId xmlns:a16="http://schemas.microsoft.com/office/drawing/2014/main" id="{42BD4CAB-3F28-4236-8BFB-FBF5C61D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8" name="Freeform 128">
              <a:extLst>
                <a:ext uri="{FF2B5EF4-FFF2-40B4-BE49-F238E27FC236}">
                  <a16:creationId xmlns:a16="http://schemas.microsoft.com/office/drawing/2014/main" id="{4964135B-83FA-4752-B51F-4CFD602E9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9" name="Freeform 129">
              <a:extLst>
                <a:ext uri="{FF2B5EF4-FFF2-40B4-BE49-F238E27FC236}">
                  <a16:creationId xmlns:a16="http://schemas.microsoft.com/office/drawing/2014/main" id="{F3C3490C-C80D-4EBD-B0FF-3442D00A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0" name="Freeform 133">
              <a:extLst>
                <a:ext uri="{FF2B5EF4-FFF2-40B4-BE49-F238E27FC236}">
                  <a16:creationId xmlns:a16="http://schemas.microsoft.com/office/drawing/2014/main" id="{753BA736-C0F4-4347-A2C2-8E04EE96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1" name="Freeform 136">
              <a:extLst>
                <a:ext uri="{FF2B5EF4-FFF2-40B4-BE49-F238E27FC236}">
                  <a16:creationId xmlns:a16="http://schemas.microsoft.com/office/drawing/2014/main" id="{CF428053-E04E-4393-A359-CA6B3A215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" name="Freeform 137">
              <a:extLst>
                <a:ext uri="{FF2B5EF4-FFF2-40B4-BE49-F238E27FC236}">
                  <a16:creationId xmlns:a16="http://schemas.microsoft.com/office/drawing/2014/main" id="{D13AE202-2FC6-43BE-A627-885299B6C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3" name="Freeform 138">
              <a:extLst>
                <a:ext uri="{FF2B5EF4-FFF2-40B4-BE49-F238E27FC236}">
                  <a16:creationId xmlns:a16="http://schemas.microsoft.com/office/drawing/2014/main" id="{C5E6661C-2D64-4582-9DE2-BB12642A7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" name="Freeform 140">
              <a:extLst>
                <a:ext uri="{FF2B5EF4-FFF2-40B4-BE49-F238E27FC236}">
                  <a16:creationId xmlns:a16="http://schemas.microsoft.com/office/drawing/2014/main" id="{C23ABE2D-B41B-40A7-A361-A53B37AFB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Freeform 142">
              <a:extLst>
                <a:ext uri="{FF2B5EF4-FFF2-40B4-BE49-F238E27FC236}">
                  <a16:creationId xmlns:a16="http://schemas.microsoft.com/office/drawing/2014/main" id="{CE3296F5-7A30-4DB9-B08F-524BDDEB1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6" name="Freeform 125">
              <a:extLst>
                <a:ext uri="{FF2B5EF4-FFF2-40B4-BE49-F238E27FC236}">
                  <a16:creationId xmlns:a16="http://schemas.microsoft.com/office/drawing/2014/main" id="{DABAC787-1EC4-4F31-A114-BECB168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7" name="Freeform 137">
              <a:extLst>
                <a:ext uri="{FF2B5EF4-FFF2-40B4-BE49-F238E27FC236}">
                  <a16:creationId xmlns:a16="http://schemas.microsoft.com/office/drawing/2014/main" id="{4EBBFFB4-01C2-4163-BD3E-C91FBC054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801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B9CCDF-95BC-4776-B56C-53F4A61BE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7418" y="1372708"/>
            <a:ext cx="5861210" cy="42215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935BB-DDE4-429A-8AA8-6CA219F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5046" y="1866901"/>
            <a:ext cx="4568582" cy="2096412"/>
          </a:xfrm>
        </p:spPr>
        <p:txBody>
          <a:bodyPr anchor="b">
            <a:normAutofit/>
          </a:bodyPr>
          <a:lstStyle/>
          <a:p>
            <a:r>
              <a:rPr lang="en-AU" sz="4100" dirty="0"/>
              <a:t>And other more serious Offences?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6A9D-2972-44C3-A420-67F66A1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46" y="4392215"/>
            <a:ext cx="4638612" cy="849149"/>
          </a:xfrm>
        </p:spPr>
        <p:txBody>
          <a:bodyPr anchor="t">
            <a:normAutofit/>
          </a:bodyPr>
          <a:lstStyle/>
          <a:p>
            <a:r>
              <a:rPr lang="en-AU" b="1" dirty="0"/>
              <a:t>CRIMINAL INCIDENTS</a:t>
            </a:r>
          </a:p>
          <a:p>
            <a:r>
              <a:rPr lang="en-AU" dirty="0"/>
              <a:t>Over the LAST Ten Years</a:t>
            </a:r>
          </a:p>
        </p:txBody>
      </p:sp>
      <p:pic>
        <p:nvPicPr>
          <p:cNvPr id="7" name="Picture 2" descr="Image result for nightimepic of victoria australia">
            <a:extLst>
              <a:ext uri="{FF2B5EF4-FFF2-40B4-BE49-F238E27FC236}">
                <a16:creationId xmlns:a16="http://schemas.microsoft.com/office/drawing/2014/main" id="{07E1A4A3-CD91-44FC-87E7-5565C6373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6" r="27916" b="2"/>
          <a:stretch/>
        </p:blipFill>
        <p:spPr bwMode="auto">
          <a:xfrm>
            <a:off x="6694" y="1374028"/>
            <a:ext cx="322340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8978232E-0577-4FB1-9D9A-7A417CBD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30905" b="1"/>
          <a:stretch/>
        </p:blipFill>
        <p:spPr bwMode="auto">
          <a:xfrm>
            <a:off x="8968576" y="1374028"/>
            <a:ext cx="322342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57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6FF0C2-1368-4678-BFE9-F06C8370B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8AA07C56-137F-4036-AA62-DFAD3220B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99EDAC04-A9E6-483F-A558-95AE3322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B24B08F8-86A7-46CF-B135-85BC89E6C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305C79E4-50EB-4252-9ED5-4E6746CF9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DB9EF8C6-625B-4D05-9F40-1148F344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0BA3E572-C292-4182-9C48-64E749938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C808C642-A448-4334-A45D-298E19523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0A0B194-227C-471A-9007-E04C1B2A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1503FB7-35F4-452A-AA13-FA9B73956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A7428F14-26D7-4251-B0D7-13ED3363B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E380A7C-6EA8-42E7-A052-CC1F301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>
              <a:extLst>
                <a:ext uri="{FF2B5EF4-FFF2-40B4-BE49-F238E27FC236}">
                  <a16:creationId xmlns:a16="http://schemas.microsoft.com/office/drawing/2014/main" id="{E45EC6E9-E9FB-414B-916B-1A4F397CC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>
              <a:extLst>
                <a:ext uri="{FF2B5EF4-FFF2-40B4-BE49-F238E27FC236}">
                  <a16:creationId xmlns:a16="http://schemas.microsoft.com/office/drawing/2014/main" id="{246B8861-C096-4519-B056-40D9F3D5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9">
              <a:extLst>
                <a:ext uri="{FF2B5EF4-FFF2-40B4-BE49-F238E27FC236}">
                  <a16:creationId xmlns:a16="http://schemas.microsoft.com/office/drawing/2014/main" id="{8FB4DB52-8534-409C-99C2-15A5B4B7D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0">
              <a:extLst>
                <a:ext uri="{FF2B5EF4-FFF2-40B4-BE49-F238E27FC236}">
                  <a16:creationId xmlns:a16="http://schemas.microsoft.com/office/drawing/2014/main" id="{9DC9CA5F-8A82-4023-976E-F75636887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1">
              <a:extLst>
                <a:ext uri="{FF2B5EF4-FFF2-40B4-BE49-F238E27FC236}">
                  <a16:creationId xmlns:a16="http://schemas.microsoft.com/office/drawing/2014/main" id="{51B27B7C-9F3B-45E9-B20B-1ADA12E2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2">
              <a:extLst>
                <a:ext uri="{FF2B5EF4-FFF2-40B4-BE49-F238E27FC236}">
                  <a16:creationId xmlns:a16="http://schemas.microsoft.com/office/drawing/2014/main" id="{3C052CD9-53CD-418A-BADE-A89B108D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3">
              <a:extLst>
                <a:ext uri="{FF2B5EF4-FFF2-40B4-BE49-F238E27FC236}">
                  <a16:creationId xmlns:a16="http://schemas.microsoft.com/office/drawing/2014/main" id="{AB40D02E-FFB3-4513-B68F-19D5F87B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4E0CF1B4-7350-45D3-AA67-23D3DA14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BCFB5000-DB4D-4D2B-B5A9-E4DC57DA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5">
              <a:extLst>
                <a:ext uri="{FF2B5EF4-FFF2-40B4-BE49-F238E27FC236}">
                  <a16:creationId xmlns:a16="http://schemas.microsoft.com/office/drawing/2014/main" id="{10583E8C-B65B-44DE-AB4C-50739C27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7">
              <a:extLst>
                <a:ext uri="{FF2B5EF4-FFF2-40B4-BE49-F238E27FC236}">
                  <a16:creationId xmlns:a16="http://schemas.microsoft.com/office/drawing/2014/main" id="{9EDC808B-6650-4B67-AFBF-66C035A8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8">
              <a:extLst>
                <a:ext uri="{FF2B5EF4-FFF2-40B4-BE49-F238E27FC236}">
                  <a16:creationId xmlns:a16="http://schemas.microsoft.com/office/drawing/2014/main" id="{188B201A-7DC8-4D7A-97B6-D8044588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9">
              <a:extLst>
                <a:ext uri="{FF2B5EF4-FFF2-40B4-BE49-F238E27FC236}">
                  <a16:creationId xmlns:a16="http://schemas.microsoft.com/office/drawing/2014/main" id="{E60F1A42-D89E-46D0-BC94-E40CE8938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5FEC35CE-44F6-46DC-933C-E30C32583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2">
              <a:extLst>
                <a:ext uri="{FF2B5EF4-FFF2-40B4-BE49-F238E27FC236}">
                  <a16:creationId xmlns:a16="http://schemas.microsoft.com/office/drawing/2014/main" id="{80E6833F-4096-4C39-87A1-D1C13F7B9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2">
              <a:extLst>
                <a:ext uri="{FF2B5EF4-FFF2-40B4-BE49-F238E27FC236}">
                  <a16:creationId xmlns:a16="http://schemas.microsoft.com/office/drawing/2014/main" id="{C7FA2BEA-6139-4CC0-9077-53F3E77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B8FF5505-741C-4F51-8085-FA6BEE6D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0CC1EAAD-EC93-467A-9F9F-081C46DA5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4D416D8-950B-46A4-BE7C-B8F15C96A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7951D665-8157-4D6B-922C-A1900B57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29F5F3A4-D45D-4658-AB98-99B4B4A4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014794A8-7E72-486F-8FA4-27526B180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45C1B2B9-25BC-4581-957B-C68ECDC71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841147DE-C257-4ECB-9E2A-64910119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988A74A0-9CF0-4363-B47C-8F7A1D86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98682529-A56F-4F0E-B250-68E8C5AE3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B8D68705-B8DF-4E6C-BB40-8517E89E5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8DD7573C-717E-403E-B71D-9BCACDAB2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D4194B4D-7157-4ACF-95DC-D7AF0A695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5D8F0A7C-354E-4FE2-B794-45E818F1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CB85A072-967A-4698-A424-354CE2035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8DA02448-8B5C-4AC9-BDD5-14770E75F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AD010EBD-511F-45F4-BB35-0C2CFB77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2">
              <a:extLst>
                <a:ext uri="{FF2B5EF4-FFF2-40B4-BE49-F238E27FC236}">
                  <a16:creationId xmlns:a16="http://schemas.microsoft.com/office/drawing/2014/main" id="{F1124E4C-C7DB-4951-873E-C80F170A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3">
              <a:extLst>
                <a:ext uri="{FF2B5EF4-FFF2-40B4-BE49-F238E27FC236}">
                  <a16:creationId xmlns:a16="http://schemas.microsoft.com/office/drawing/2014/main" id="{B9EE9131-6E1F-470B-B22B-60EACE28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E46F449B-1590-472C-86DA-EB4E44A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5">
              <a:extLst>
                <a:ext uri="{FF2B5EF4-FFF2-40B4-BE49-F238E27FC236}">
                  <a16:creationId xmlns:a16="http://schemas.microsoft.com/office/drawing/2014/main" id="{8EBE2813-0BAB-41DC-96D3-C3688D4C5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6">
              <a:extLst>
                <a:ext uri="{FF2B5EF4-FFF2-40B4-BE49-F238E27FC236}">
                  <a16:creationId xmlns:a16="http://schemas.microsoft.com/office/drawing/2014/main" id="{A11A26A2-8C23-4F7E-9D71-54E87A043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7">
              <a:extLst>
                <a:ext uri="{FF2B5EF4-FFF2-40B4-BE49-F238E27FC236}">
                  <a16:creationId xmlns:a16="http://schemas.microsoft.com/office/drawing/2014/main" id="{148900A8-18D9-433E-BA76-880B7509D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8">
              <a:extLst>
                <a:ext uri="{FF2B5EF4-FFF2-40B4-BE49-F238E27FC236}">
                  <a16:creationId xmlns:a16="http://schemas.microsoft.com/office/drawing/2014/main" id="{03EA20F8-80B4-406A-82F3-B78F8AAB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9">
              <a:extLst>
                <a:ext uri="{FF2B5EF4-FFF2-40B4-BE49-F238E27FC236}">
                  <a16:creationId xmlns:a16="http://schemas.microsoft.com/office/drawing/2014/main" id="{1AC69F26-3D5A-412D-9B24-069B1608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0">
              <a:extLst>
                <a:ext uri="{FF2B5EF4-FFF2-40B4-BE49-F238E27FC236}">
                  <a16:creationId xmlns:a16="http://schemas.microsoft.com/office/drawing/2014/main" id="{3FC53C49-A9EC-4769-8F1C-CAF2163FE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1">
              <a:extLst>
                <a:ext uri="{FF2B5EF4-FFF2-40B4-BE49-F238E27FC236}">
                  <a16:creationId xmlns:a16="http://schemas.microsoft.com/office/drawing/2014/main" id="{E306E0D3-EEA9-4BD5-97D0-B407DC077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2">
              <a:extLst>
                <a:ext uri="{FF2B5EF4-FFF2-40B4-BE49-F238E27FC236}">
                  <a16:creationId xmlns:a16="http://schemas.microsoft.com/office/drawing/2014/main" id="{3DA4D402-E6F2-44EF-B3C2-035BBE799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3">
              <a:extLst>
                <a:ext uri="{FF2B5EF4-FFF2-40B4-BE49-F238E27FC236}">
                  <a16:creationId xmlns:a16="http://schemas.microsoft.com/office/drawing/2014/main" id="{685A00C5-F801-4DCE-A740-60116110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4">
              <a:extLst>
                <a:ext uri="{FF2B5EF4-FFF2-40B4-BE49-F238E27FC236}">
                  <a16:creationId xmlns:a16="http://schemas.microsoft.com/office/drawing/2014/main" id="{AD81D144-1049-4F07-B64A-494595AEF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5">
              <a:extLst>
                <a:ext uri="{FF2B5EF4-FFF2-40B4-BE49-F238E27FC236}">
                  <a16:creationId xmlns:a16="http://schemas.microsoft.com/office/drawing/2014/main" id="{7AF2D738-D1B9-4216-A4C9-1AEA7497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7">
              <a:extLst>
                <a:ext uri="{FF2B5EF4-FFF2-40B4-BE49-F238E27FC236}">
                  <a16:creationId xmlns:a16="http://schemas.microsoft.com/office/drawing/2014/main" id="{ACCAEBED-349A-4A9F-ABE6-C218E13DA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85">
              <a:extLst>
                <a:ext uri="{FF2B5EF4-FFF2-40B4-BE49-F238E27FC236}">
                  <a16:creationId xmlns:a16="http://schemas.microsoft.com/office/drawing/2014/main" id="{449E2683-98C3-4578-93E8-6740F1D2C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7">
              <a:extLst>
                <a:ext uri="{FF2B5EF4-FFF2-40B4-BE49-F238E27FC236}">
                  <a16:creationId xmlns:a16="http://schemas.microsoft.com/office/drawing/2014/main" id="{F2DD3CED-5338-4ED7-9411-2026EE24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8">
              <a:extLst>
                <a:ext uri="{FF2B5EF4-FFF2-40B4-BE49-F238E27FC236}">
                  <a16:creationId xmlns:a16="http://schemas.microsoft.com/office/drawing/2014/main" id="{939A6FE0-5D9F-4E14-A644-400D02E1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1">
              <a:extLst>
                <a:ext uri="{FF2B5EF4-FFF2-40B4-BE49-F238E27FC236}">
                  <a16:creationId xmlns:a16="http://schemas.microsoft.com/office/drawing/2014/main" id="{8DD21398-3558-4594-BCBB-4812E953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2">
              <a:extLst>
                <a:ext uri="{FF2B5EF4-FFF2-40B4-BE49-F238E27FC236}">
                  <a16:creationId xmlns:a16="http://schemas.microsoft.com/office/drawing/2014/main" id="{C0467C36-997C-428D-8B2C-4194971C1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3">
              <a:extLst>
                <a:ext uri="{FF2B5EF4-FFF2-40B4-BE49-F238E27FC236}">
                  <a16:creationId xmlns:a16="http://schemas.microsoft.com/office/drawing/2014/main" id="{7A3A1CB8-A3D2-48F9-8D47-3E0E9C36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4">
              <a:extLst>
                <a:ext uri="{FF2B5EF4-FFF2-40B4-BE49-F238E27FC236}">
                  <a16:creationId xmlns:a16="http://schemas.microsoft.com/office/drawing/2014/main" id="{F0EBEBD0-4EA8-4560-9921-BF43DC7B4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5">
              <a:extLst>
                <a:ext uri="{FF2B5EF4-FFF2-40B4-BE49-F238E27FC236}">
                  <a16:creationId xmlns:a16="http://schemas.microsoft.com/office/drawing/2014/main" id="{C54EC822-DFA6-4D93-8DC8-DC0A84029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6">
              <a:extLst>
                <a:ext uri="{FF2B5EF4-FFF2-40B4-BE49-F238E27FC236}">
                  <a16:creationId xmlns:a16="http://schemas.microsoft.com/office/drawing/2014/main" id="{D65DCD79-2FDE-464F-A79B-10BB33DAF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7">
              <a:extLst>
                <a:ext uri="{FF2B5EF4-FFF2-40B4-BE49-F238E27FC236}">
                  <a16:creationId xmlns:a16="http://schemas.microsoft.com/office/drawing/2014/main" id="{ACC6CC67-1A50-4D24-9119-85096ADA9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8">
              <a:extLst>
                <a:ext uri="{FF2B5EF4-FFF2-40B4-BE49-F238E27FC236}">
                  <a16:creationId xmlns:a16="http://schemas.microsoft.com/office/drawing/2014/main" id="{986891AA-2CD6-4DCC-8B50-D24F0162E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9">
              <a:extLst>
                <a:ext uri="{FF2B5EF4-FFF2-40B4-BE49-F238E27FC236}">
                  <a16:creationId xmlns:a16="http://schemas.microsoft.com/office/drawing/2014/main" id="{00E2F201-70C1-4ED3-829B-EB59E952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0">
              <a:extLst>
                <a:ext uri="{FF2B5EF4-FFF2-40B4-BE49-F238E27FC236}">
                  <a16:creationId xmlns:a16="http://schemas.microsoft.com/office/drawing/2014/main" id="{A6DD6332-E461-4F10-8D82-AB5B0A7E5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1">
              <a:extLst>
                <a:ext uri="{FF2B5EF4-FFF2-40B4-BE49-F238E27FC236}">
                  <a16:creationId xmlns:a16="http://schemas.microsoft.com/office/drawing/2014/main" id="{6AE8F5D2-BE5E-4B80-8FBC-641F2973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02">
              <a:extLst>
                <a:ext uri="{FF2B5EF4-FFF2-40B4-BE49-F238E27FC236}">
                  <a16:creationId xmlns:a16="http://schemas.microsoft.com/office/drawing/2014/main" id="{6DECA84D-7932-41AC-8542-01263299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3">
              <a:extLst>
                <a:ext uri="{FF2B5EF4-FFF2-40B4-BE49-F238E27FC236}">
                  <a16:creationId xmlns:a16="http://schemas.microsoft.com/office/drawing/2014/main" id="{C1A6F2B1-82E1-4AEF-BCBB-9ADBB338D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4">
              <a:extLst>
                <a:ext uri="{FF2B5EF4-FFF2-40B4-BE49-F238E27FC236}">
                  <a16:creationId xmlns:a16="http://schemas.microsoft.com/office/drawing/2014/main" id="{403C258E-F8DE-43B9-AF08-897A81D3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3">
              <a:extLst>
                <a:ext uri="{FF2B5EF4-FFF2-40B4-BE49-F238E27FC236}">
                  <a16:creationId xmlns:a16="http://schemas.microsoft.com/office/drawing/2014/main" id="{BBE141A3-0570-4483-93D5-301BE7ECB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4">
              <a:extLst>
                <a:ext uri="{FF2B5EF4-FFF2-40B4-BE49-F238E27FC236}">
                  <a16:creationId xmlns:a16="http://schemas.microsoft.com/office/drawing/2014/main" id="{6C3E05F9-E50D-4BCF-91BC-01D59C961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15">
              <a:extLst>
                <a:ext uri="{FF2B5EF4-FFF2-40B4-BE49-F238E27FC236}">
                  <a16:creationId xmlns:a16="http://schemas.microsoft.com/office/drawing/2014/main" id="{CD932AE2-2A3D-433E-B718-28ED727D2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8D09562E-0B00-4C95-A7C2-577F67EA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513CB7FD-DC7A-4CF7-B050-F3FD4B6D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4B87A25A-B78E-40BA-8964-AA0D84460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BD55937F-97E3-4FB7-906A-827A5690B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68D68F87-9FC4-4F32-911C-65A5B8B7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>
              <a:extLst>
                <a:ext uri="{FF2B5EF4-FFF2-40B4-BE49-F238E27FC236}">
                  <a16:creationId xmlns:a16="http://schemas.microsoft.com/office/drawing/2014/main" id="{DDEAB08E-18C9-4C44-82FD-1ACAD9A6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0EB26F-0503-4549-8E4B-6210B339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3" y="165255"/>
            <a:ext cx="10554693" cy="3928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C70FAD-0E5E-42B9-B744-7F567E6E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06" y="4185064"/>
            <a:ext cx="6744047" cy="2457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FE81C6-F191-47B9-9B9B-3F660C67B2EA}"/>
              </a:ext>
            </a:extLst>
          </p:cNvPr>
          <p:cNvSpPr txBox="1"/>
          <p:nvPr/>
        </p:nvSpPr>
        <p:spPr>
          <a:xfrm>
            <a:off x="165943" y="4327843"/>
            <a:ext cx="48531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Assault is the most common crime in in this category 64%! </a:t>
            </a:r>
          </a:p>
          <a:p>
            <a:endParaRPr lang="en-AU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Assault has increased each year despite Covid 19 lockdowns.</a:t>
            </a:r>
          </a:p>
        </p:txBody>
      </p:sp>
    </p:spTree>
    <p:extLst>
      <p:ext uri="{BB962C8B-B14F-4D97-AF65-F5344CB8AC3E}">
        <p14:creationId xmlns:p14="http://schemas.microsoft.com/office/powerpoint/2010/main" val="195955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6FF0C2-1368-4678-BFE9-F06C8370B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8AA07C56-137F-4036-AA62-DFAD3220B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99EDAC04-A9E6-483F-A558-95AE3322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B24B08F8-86A7-46CF-B135-85BC89E6C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305C79E4-50EB-4252-9ED5-4E6746CF9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DB9EF8C6-625B-4D05-9F40-1148F344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0BA3E572-C292-4182-9C48-64E749938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C808C642-A448-4334-A45D-298E19523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0A0B194-227C-471A-9007-E04C1B2A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1503FB7-35F4-452A-AA13-FA9B73956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A7428F14-26D7-4251-B0D7-13ED3363B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E380A7C-6EA8-42E7-A052-CC1F301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>
              <a:extLst>
                <a:ext uri="{FF2B5EF4-FFF2-40B4-BE49-F238E27FC236}">
                  <a16:creationId xmlns:a16="http://schemas.microsoft.com/office/drawing/2014/main" id="{E45EC6E9-E9FB-414B-916B-1A4F397CC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>
              <a:extLst>
                <a:ext uri="{FF2B5EF4-FFF2-40B4-BE49-F238E27FC236}">
                  <a16:creationId xmlns:a16="http://schemas.microsoft.com/office/drawing/2014/main" id="{246B8861-C096-4519-B056-40D9F3D5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9">
              <a:extLst>
                <a:ext uri="{FF2B5EF4-FFF2-40B4-BE49-F238E27FC236}">
                  <a16:creationId xmlns:a16="http://schemas.microsoft.com/office/drawing/2014/main" id="{8FB4DB52-8534-409C-99C2-15A5B4B7D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0">
              <a:extLst>
                <a:ext uri="{FF2B5EF4-FFF2-40B4-BE49-F238E27FC236}">
                  <a16:creationId xmlns:a16="http://schemas.microsoft.com/office/drawing/2014/main" id="{9DC9CA5F-8A82-4023-976E-F75636887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1">
              <a:extLst>
                <a:ext uri="{FF2B5EF4-FFF2-40B4-BE49-F238E27FC236}">
                  <a16:creationId xmlns:a16="http://schemas.microsoft.com/office/drawing/2014/main" id="{51B27B7C-9F3B-45E9-B20B-1ADA12E2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2">
              <a:extLst>
                <a:ext uri="{FF2B5EF4-FFF2-40B4-BE49-F238E27FC236}">
                  <a16:creationId xmlns:a16="http://schemas.microsoft.com/office/drawing/2014/main" id="{3C052CD9-53CD-418A-BADE-A89B108D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3">
              <a:extLst>
                <a:ext uri="{FF2B5EF4-FFF2-40B4-BE49-F238E27FC236}">
                  <a16:creationId xmlns:a16="http://schemas.microsoft.com/office/drawing/2014/main" id="{AB40D02E-FFB3-4513-B68F-19D5F87B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4E0CF1B4-7350-45D3-AA67-23D3DA14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BCFB5000-DB4D-4D2B-B5A9-E4DC57DA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5">
              <a:extLst>
                <a:ext uri="{FF2B5EF4-FFF2-40B4-BE49-F238E27FC236}">
                  <a16:creationId xmlns:a16="http://schemas.microsoft.com/office/drawing/2014/main" id="{10583E8C-B65B-44DE-AB4C-50739C27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7">
              <a:extLst>
                <a:ext uri="{FF2B5EF4-FFF2-40B4-BE49-F238E27FC236}">
                  <a16:creationId xmlns:a16="http://schemas.microsoft.com/office/drawing/2014/main" id="{9EDC808B-6650-4B67-AFBF-66C035A8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8">
              <a:extLst>
                <a:ext uri="{FF2B5EF4-FFF2-40B4-BE49-F238E27FC236}">
                  <a16:creationId xmlns:a16="http://schemas.microsoft.com/office/drawing/2014/main" id="{188B201A-7DC8-4D7A-97B6-D8044588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9">
              <a:extLst>
                <a:ext uri="{FF2B5EF4-FFF2-40B4-BE49-F238E27FC236}">
                  <a16:creationId xmlns:a16="http://schemas.microsoft.com/office/drawing/2014/main" id="{E60F1A42-D89E-46D0-BC94-E40CE8938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5FEC35CE-44F6-46DC-933C-E30C32583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2">
              <a:extLst>
                <a:ext uri="{FF2B5EF4-FFF2-40B4-BE49-F238E27FC236}">
                  <a16:creationId xmlns:a16="http://schemas.microsoft.com/office/drawing/2014/main" id="{80E6833F-4096-4C39-87A1-D1C13F7B9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2">
              <a:extLst>
                <a:ext uri="{FF2B5EF4-FFF2-40B4-BE49-F238E27FC236}">
                  <a16:creationId xmlns:a16="http://schemas.microsoft.com/office/drawing/2014/main" id="{C7FA2BEA-6139-4CC0-9077-53F3E77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B8FF5505-741C-4F51-8085-FA6BEE6D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0CC1EAAD-EC93-467A-9F9F-081C46DA5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4D416D8-950B-46A4-BE7C-B8F15C96A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7951D665-8157-4D6B-922C-A1900B57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29F5F3A4-D45D-4658-AB98-99B4B4A4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014794A8-7E72-486F-8FA4-27526B180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45C1B2B9-25BC-4581-957B-C68ECDC71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841147DE-C257-4ECB-9E2A-64910119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988A74A0-9CF0-4363-B47C-8F7A1D86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98682529-A56F-4F0E-B250-68E8C5AE3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B8D68705-B8DF-4E6C-BB40-8517E89E5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8DD7573C-717E-403E-B71D-9BCACDAB2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D4194B4D-7157-4ACF-95DC-D7AF0A695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5D8F0A7C-354E-4FE2-B794-45E818F1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CB85A072-967A-4698-A424-354CE2035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8DA02448-8B5C-4AC9-BDD5-14770E75F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AD010EBD-511F-45F4-BB35-0C2CFB77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2">
              <a:extLst>
                <a:ext uri="{FF2B5EF4-FFF2-40B4-BE49-F238E27FC236}">
                  <a16:creationId xmlns:a16="http://schemas.microsoft.com/office/drawing/2014/main" id="{F1124E4C-C7DB-4951-873E-C80F170A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3">
              <a:extLst>
                <a:ext uri="{FF2B5EF4-FFF2-40B4-BE49-F238E27FC236}">
                  <a16:creationId xmlns:a16="http://schemas.microsoft.com/office/drawing/2014/main" id="{B9EE9131-6E1F-470B-B22B-60EACE28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E46F449B-1590-472C-86DA-EB4E44A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5">
              <a:extLst>
                <a:ext uri="{FF2B5EF4-FFF2-40B4-BE49-F238E27FC236}">
                  <a16:creationId xmlns:a16="http://schemas.microsoft.com/office/drawing/2014/main" id="{8EBE2813-0BAB-41DC-96D3-C3688D4C5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6">
              <a:extLst>
                <a:ext uri="{FF2B5EF4-FFF2-40B4-BE49-F238E27FC236}">
                  <a16:creationId xmlns:a16="http://schemas.microsoft.com/office/drawing/2014/main" id="{A11A26A2-8C23-4F7E-9D71-54E87A043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7">
              <a:extLst>
                <a:ext uri="{FF2B5EF4-FFF2-40B4-BE49-F238E27FC236}">
                  <a16:creationId xmlns:a16="http://schemas.microsoft.com/office/drawing/2014/main" id="{148900A8-18D9-433E-BA76-880B7509D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8">
              <a:extLst>
                <a:ext uri="{FF2B5EF4-FFF2-40B4-BE49-F238E27FC236}">
                  <a16:creationId xmlns:a16="http://schemas.microsoft.com/office/drawing/2014/main" id="{03EA20F8-80B4-406A-82F3-B78F8AAB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9">
              <a:extLst>
                <a:ext uri="{FF2B5EF4-FFF2-40B4-BE49-F238E27FC236}">
                  <a16:creationId xmlns:a16="http://schemas.microsoft.com/office/drawing/2014/main" id="{1AC69F26-3D5A-412D-9B24-069B1608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0">
              <a:extLst>
                <a:ext uri="{FF2B5EF4-FFF2-40B4-BE49-F238E27FC236}">
                  <a16:creationId xmlns:a16="http://schemas.microsoft.com/office/drawing/2014/main" id="{3FC53C49-A9EC-4769-8F1C-CAF2163FE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1">
              <a:extLst>
                <a:ext uri="{FF2B5EF4-FFF2-40B4-BE49-F238E27FC236}">
                  <a16:creationId xmlns:a16="http://schemas.microsoft.com/office/drawing/2014/main" id="{E306E0D3-EEA9-4BD5-97D0-B407DC077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2">
              <a:extLst>
                <a:ext uri="{FF2B5EF4-FFF2-40B4-BE49-F238E27FC236}">
                  <a16:creationId xmlns:a16="http://schemas.microsoft.com/office/drawing/2014/main" id="{3DA4D402-E6F2-44EF-B3C2-035BBE799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3">
              <a:extLst>
                <a:ext uri="{FF2B5EF4-FFF2-40B4-BE49-F238E27FC236}">
                  <a16:creationId xmlns:a16="http://schemas.microsoft.com/office/drawing/2014/main" id="{685A00C5-F801-4DCE-A740-60116110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4">
              <a:extLst>
                <a:ext uri="{FF2B5EF4-FFF2-40B4-BE49-F238E27FC236}">
                  <a16:creationId xmlns:a16="http://schemas.microsoft.com/office/drawing/2014/main" id="{AD81D144-1049-4F07-B64A-494595AEF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5">
              <a:extLst>
                <a:ext uri="{FF2B5EF4-FFF2-40B4-BE49-F238E27FC236}">
                  <a16:creationId xmlns:a16="http://schemas.microsoft.com/office/drawing/2014/main" id="{7AF2D738-D1B9-4216-A4C9-1AEA7497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7">
              <a:extLst>
                <a:ext uri="{FF2B5EF4-FFF2-40B4-BE49-F238E27FC236}">
                  <a16:creationId xmlns:a16="http://schemas.microsoft.com/office/drawing/2014/main" id="{ACCAEBED-349A-4A9F-ABE6-C218E13DA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85">
              <a:extLst>
                <a:ext uri="{FF2B5EF4-FFF2-40B4-BE49-F238E27FC236}">
                  <a16:creationId xmlns:a16="http://schemas.microsoft.com/office/drawing/2014/main" id="{449E2683-98C3-4578-93E8-6740F1D2C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7">
              <a:extLst>
                <a:ext uri="{FF2B5EF4-FFF2-40B4-BE49-F238E27FC236}">
                  <a16:creationId xmlns:a16="http://schemas.microsoft.com/office/drawing/2014/main" id="{F2DD3CED-5338-4ED7-9411-2026EE24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8">
              <a:extLst>
                <a:ext uri="{FF2B5EF4-FFF2-40B4-BE49-F238E27FC236}">
                  <a16:creationId xmlns:a16="http://schemas.microsoft.com/office/drawing/2014/main" id="{939A6FE0-5D9F-4E14-A644-400D02E1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1">
              <a:extLst>
                <a:ext uri="{FF2B5EF4-FFF2-40B4-BE49-F238E27FC236}">
                  <a16:creationId xmlns:a16="http://schemas.microsoft.com/office/drawing/2014/main" id="{8DD21398-3558-4594-BCBB-4812E953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2">
              <a:extLst>
                <a:ext uri="{FF2B5EF4-FFF2-40B4-BE49-F238E27FC236}">
                  <a16:creationId xmlns:a16="http://schemas.microsoft.com/office/drawing/2014/main" id="{C0467C36-997C-428D-8B2C-4194971C1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3">
              <a:extLst>
                <a:ext uri="{FF2B5EF4-FFF2-40B4-BE49-F238E27FC236}">
                  <a16:creationId xmlns:a16="http://schemas.microsoft.com/office/drawing/2014/main" id="{7A3A1CB8-A3D2-48F9-8D47-3E0E9C36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4">
              <a:extLst>
                <a:ext uri="{FF2B5EF4-FFF2-40B4-BE49-F238E27FC236}">
                  <a16:creationId xmlns:a16="http://schemas.microsoft.com/office/drawing/2014/main" id="{F0EBEBD0-4EA8-4560-9921-BF43DC7B4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5">
              <a:extLst>
                <a:ext uri="{FF2B5EF4-FFF2-40B4-BE49-F238E27FC236}">
                  <a16:creationId xmlns:a16="http://schemas.microsoft.com/office/drawing/2014/main" id="{C54EC822-DFA6-4D93-8DC8-DC0A84029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6">
              <a:extLst>
                <a:ext uri="{FF2B5EF4-FFF2-40B4-BE49-F238E27FC236}">
                  <a16:creationId xmlns:a16="http://schemas.microsoft.com/office/drawing/2014/main" id="{D65DCD79-2FDE-464F-A79B-10BB33DAF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7">
              <a:extLst>
                <a:ext uri="{FF2B5EF4-FFF2-40B4-BE49-F238E27FC236}">
                  <a16:creationId xmlns:a16="http://schemas.microsoft.com/office/drawing/2014/main" id="{ACC6CC67-1A50-4D24-9119-85096ADA9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8">
              <a:extLst>
                <a:ext uri="{FF2B5EF4-FFF2-40B4-BE49-F238E27FC236}">
                  <a16:creationId xmlns:a16="http://schemas.microsoft.com/office/drawing/2014/main" id="{986891AA-2CD6-4DCC-8B50-D24F0162E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9">
              <a:extLst>
                <a:ext uri="{FF2B5EF4-FFF2-40B4-BE49-F238E27FC236}">
                  <a16:creationId xmlns:a16="http://schemas.microsoft.com/office/drawing/2014/main" id="{00E2F201-70C1-4ED3-829B-EB59E952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0">
              <a:extLst>
                <a:ext uri="{FF2B5EF4-FFF2-40B4-BE49-F238E27FC236}">
                  <a16:creationId xmlns:a16="http://schemas.microsoft.com/office/drawing/2014/main" id="{A6DD6332-E461-4F10-8D82-AB5B0A7E5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1">
              <a:extLst>
                <a:ext uri="{FF2B5EF4-FFF2-40B4-BE49-F238E27FC236}">
                  <a16:creationId xmlns:a16="http://schemas.microsoft.com/office/drawing/2014/main" id="{6AE8F5D2-BE5E-4B80-8FBC-641F2973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02">
              <a:extLst>
                <a:ext uri="{FF2B5EF4-FFF2-40B4-BE49-F238E27FC236}">
                  <a16:creationId xmlns:a16="http://schemas.microsoft.com/office/drawing/2014/main" id="{6DECA84D-7932-41AC-8542-01263299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3">
              <a:extLst>
                <a:ext uri="{FF2B5EF4-FFF2-40B4-BE49-F238E27FC236}">
                  <a16:creationId xmlns:a16="http://schemas.microsoft.com/office/drawing/2014/main" id="{C1A6F2B1-82E1-4AEF-BCBB-9ADBB338D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4">
              <a:extLst>
                <a:ext uri="{FF2B5EF4-FFF2-40B4-BE49-F238E27FC236}">
                  <a16:creationId xmlns:a16="http://schemas.microsoft.com/office/drawing/2014/main" id="{403C258E-F8DE-43B9-AF08-897A81D3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3">
              <a:extLst>
                <a:ext uri="{FF2B5EF4-FFF2-40B4-BE49-F238E27FC236}">
                  <a16:creationId xmlns:a16="http://schemas.microsoft.com/office/drawing/2014/main" id="{BBE141A3-0570-4483-93D5-301BE7ECB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4">
              <a:extLst>
                <a:ext uri="{FF2B5EF4-FFF2-40B4-BE49-F238E27FC236}">
                  <a16:creationId xmlns:a16="http://schemas.microsoft.com/office/drawing/2014/main" id="{6C3E05F9-E50D-4BCF-91BC-01D59C961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15">
              <a:extLst>
                <a:ext uri="{FF2B5EF4-FFF2-40B4-BE49-F238E27FC236}">
                  <a16:creationId xmlns:a16="http://schemas.microsoft.com/office/drawing/2014/main" id="{CD932AE2-2A3D-433E-B718-28ED727D2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8D09562E-0B00-4C95-A7C2-577F67EA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513CB7FD-DC7A-4CF7-B050-F3FD4B6D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4B87A25A-B78E-40BA-8964-AA0D84460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BD55937F-97E3-4FB7-906A-827A5690B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68D68F87-9FC4-4F32-911C-65A5B8B7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>
              <a:extLst>
                <a:ext uri="{FF2B5EF4-FFF2-40B4-BE49-F238E27FC236}">
                  <a16:creationId xmlns:a16="http://schemas.microsoft.com/office/drawing/2014/main" id="{DDEAB08E-18C9-4C44-82FD-1ACAD9A6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E3B6C27-67C4-4DA4-8001-6C35084B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8" y="-9749"/>
            <a:ext cx="5481794" cy="304960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CCE4441-F029-4A5C-A4E3-EBC14597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02968"/>
            <a:ext cx="5701413" cy="2743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3906A-EABE-489F-87ED-F334DB8C9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75" y="3497089"/>
            <a:ext cx="5199592" cy="2830935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28D81C4-48FC-4368-9C06-08D86F64DCAF}"/>
              </a:ext>
            </a:extLst>
          </p:cNvPr>
          <p:cNvSpPr txBox="1"/>
          <p:nvPr/>
        </p:nvSpPr>
        <p:spPr>
          <a:xfrm>
            <a:off x="143226" y="3267471"/>
            <a:ext cx="56114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Other crimes are dominated by breaching Family violence orders(40%). Jacqueline will explore this issue in more depth.</a:t>
            </a:r>
          </a:p>
          <a:p>
            <a:endParaRPr lang="en-AU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Disorderly and offensive conduct(57%) and Drug possession(69%) are relatively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Weapons and explosive offences are noteworthy at 35%.</a:t>
            </a:r>
          </a:p>
        </p:txBody>
      </p:sp>
    </p:spTree>
    <p:extLst>
      <p:ext uri="{BB962C8B-B14F-4D97-AF65-F5344CB8AC3E}">
        <p14:creationId xmlns:p14="http://schemas.microsoft.com/office/powerpoint/2010/main" val="2977934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35BB-DDE4-429A-8AA8-6CA219F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5046" y="1866901"/>
            <a:ext cx="4568582" cy="2096412"/>
          </a:xfrm>
        </p:spPr>
        <p:txBody>
          <a:bodyPr anchor="b">
            <a:normAutofit/>
          </a:bodyPr>
          <a:lstStyle/>
          <a:p>
            <a:r>
              <a:rPr lang="en-AU" sz="4400" dirty="0"/>
              <a:t>Region of Offences</a:t>
            </a:r>
            <a:endParaRPr lang="en-AU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6A9D-2972-44C3-A420-67F66A1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46" y="4392215"/>
            <a:ext cx="4638612" cy="849149"/>
          </a:xfrm>
        </p:spPr>
        <p:txBody>
          <a:bodyPr anchor="t">
            <a:normAutofit/>
          </a:bodyPr>
          <a:lstStyle/>
          <a:p>
            <a:r>
              <a:rPr lang="en-AU" b="1" dirty="0"/>
              <a:t>CRIMINAL INCIDENTS</a:t>
            </a:r>
          </a:p>
          <a:p>
            <a:r>
              <a:rPr lang="en-AU" dirty="0"/>
              <a:t>Over the LAST Ten Years</a:t>
            </a:r>
          </a:p>
        </p:txBody>
      </p:sp>
      <p:pic>
        <p:nvPicPr>
          <p:cNvPr id="7" name="Picture 2" descr="Image result for nightimepic of victoria australia">
            <a:extLst>
              <a:ext uri="{FF2B5EF4-FFF2-40B4-BE49-F238E27FC236}">
                <a16:creationId xmlns:a16="http://schemas.microsoft.com/office/drawing/2014/main" id="{07E1A4A3-CD91-44FC-87E7-5565C6373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6" r="27916" b="2"/>
          <a:stretch/>
        </p:blipFill>
        <p:spPr bwMode="auto">
          <a:xfrm>
            <a:off x="6694" y="1374028"/>
            <a:ext cx="322340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8978232E-0577-4FB1-9D9A-7A417CBD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30905" b="1"/>
          <a:stretch/>
        </p:blipFill>
        <p:spPr bwMode="auto">
          <a:xfrm>
            <a:off x="8961882" y="1567068"/>
            <a:ext cx="322342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68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612B02D-1CD3-4B20-9A42-43AC1C96225F}"/>
              </a:ext>
            </a:extLst>
          </p:cNvPr>
          <p:cNvSpPr txBox="1"/>
          <p:nvPr/>
        </p:nvSpPr>
        <p:spPr>
          <a:xfrm>
            <a:off x="111759" y="4140336"/>
            <a:ext cx="558279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The Victoria Police Region breakdown shows most crimes are occurring in the North West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Rate per 100k population confirms trend.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In the following slide we will investigate the LGA‘s of the North West Region</a:t>
            </a:r>
            <a:r>
              <a:rPr lang="en-AU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924934-0FC0-489C-BAF0-326802D77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557" y="4137992"/>
            <a:ext cx="5435600" cy="258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F8F5C-40BF-4E4B-8735-AB777563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99317"/>
            <a:ext cx="9916160" cy="3938675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38CDC2D3-08CE-4016-B25A-E78B4D4A169A}"/>
              </a:ext>
            </a:extLst>
          </p:cNvPr>
          <p:cNvSpPr/>
          <p:nvPr/>
        </p:nvSpPr>
        <p:spPr>
          <a:xfrm rot="6675591" flipV="1">
            <a:off x="77352" y="3516092"/>
            <a:ext cx="2381170" cy="214080"/>
          </a:xfrm>
          <a:prstGeom prst="curvedDownArrow">
            <a:avLst/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61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612B02D-1CD3-4B20-9A42-43AC1C96225F}"/>
              </a:ext>
            </a:extLst>
          </p:cNvPr>
          <p:cNvSpPr txBox="1"/>
          <p:nvPr/>
        </p:nvSpPr>
        <p:spPr>
          <a:xfrm>
            <a:off x="77640" y="4120013"/>
            <a:ext cx="71888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In North West Police Region, most crimes are occurring in Melbourne LGA (depicted by Green line).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The rate per 100,000 population shows a decrease in crime for Melbourne LGA since 2012.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This decrease is a combination of increased policing and higher population density in the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Yarra LGA has a relatively higher crime rate per 100k population.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74CF4-88AF-4A39-906D-90F36CCF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925" y="606829"/>
            <a:ext cx="4557230" cy="2892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46373-47DE-49AB-89C8-64857B62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5" y="251236"/>
            <a:ext cx="7357080" cy="3879110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3FD0276C-DE6F-40C0-A4BB-7E8E350E8032}"/>
              </a:ext>
            </a:extLst>
          </p:cNvPr>
          <p:cNvSpPr/>
          <p:nvPr/>
        </p:nvSpPr>
        <p:spPr>
          <a:xfrm rot="16852034" flipV="1">
            <a:off x="3750321" y="2590671"/>
            <a:ext cx="3676316" cy="327810"/>
          </a:xfrm>
          <a:prstGeom prst="curvedDownArrow">
            <a:avLst>
              <a:gd name="adj1" fmla="val 50000"/>
              <a:gd name="adj2" fmla="val 50000"/>
              <a:gd name="adj3" fmla="val 2095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2BA3DB-1936-46CC-A792-FFB30E49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899" y="4072960"/>
            <a:ext cx="5003101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7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612B02D-1CD3-4B20-9A42-43AC1C96225F}"/>
              </a:ext>
            </a:extLst>
          </p:cNvPr>
          <p:cNvSpPr txBox="1"/>
          <p:nvPr/>
        </p:nvSpPr>
        <p:spPr>
          <a:xfrm>
            <a:off x="388776" y="4257287"/>
            <a:ext cx="5554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Most Residential crimes are happening inside Homes.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Streets are where most of the community crimes are occurring.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Crimes in other locations are mostly in the Retail setting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ACBEC-0004-4101-AE17-D65D30345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84" y="4674352"/>
            <a:ext cx="4582718" cy="2145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BBD8E-91B1-4882-89B3-80EF5E35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12" y="2628367"/>
            <a:ext cx="4346674" cy="2145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C01156-D892-4B24-A908-A8D24E2C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911" y="188374"/>
            <a:ext cx="4093475" cy="23771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5612CF-FA22-4E5D-BC37-CA706F422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98" y="229506"/>
            <a:ext cx="6041282" cy="382936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C84DEC-BEF5-409F-BD46-69F124A4D099}"/>
              </a:ext>
            </a:extLst>
          </p:cNvPr>
          <p:cNvSpPr/>
          <p:nvPr/>
        </p:nvSpPr>
        <p:spPr>
          <a:xfrm rot="20711563">
            <a:off x="5783459" y="2124567"/>
            <a:ext cx="1409292" cy="30639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E5A12B6-F782-4108-A5F7-2B8C0F78B93C}"/>
              </a:ext>
            </a:extLst>
          </p:cNvPr>
          <p:cNvSpPr/>
          <p:nvPr/>
        </p:nvSpPr>
        <p:spPr>
          <a:xfrm rot="856788">
            <a:off x="5794953" y="3242595"/>
            <a:ext cx="1056022" cy="204738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AD482B-053A-4B14-9161-BA62CB74CE51}"/>
              </a:ext>
            </a:extLst>
          </p:cNvPr>
          <p:cNvSpPr/>
          <p:nvPr/>
        </p:nvSpPr>
        <p:spPr>
          <a:xfrm rot="2871497">
            <a:off x="5459916" y="4065275"/>
            <a:ext cx="1884724" cy="2579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F0232B-A015-479C-9959-09508343031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420558" y="433418"/>
            <a:ext cx="3318561" cy="19015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65CE02-85FC-4754-80E3-B9CA93C40FF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7421233" y="2849564"/>
            <a:ext cx="3353116" cy="16545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3BD742-514B-4685-84C2-F5994CDA5C3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7379919" y="4956859"/>
            <a:ext cx="3399841" cy="17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35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91B5-5F08-4753-AB1F-BAC40641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A7FFF-F113-472D-8D35-C8A31A012D6C}"/>
              </a:ext>
            </a:extLst>
          </p:cNvPr>
          <p:cNvSpPr txBox="1"/>
          <p:nvPr/>
        </p:nvSpPr>
        <p:spPr>
          <a:xfrm>
            <a:off x="1333500" y="2220686"/>
            <a:ext cx="9525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onsolas" panose="020B0609020204030204" pitchFamily="49" charset="0"/>
              </a:rPr>
              <a:t>1.Introduction &amp; Objectives (Antoinette)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2.Criminal Incidents &amp; Recorded Offences (Antoinette)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b="1" dirty="0">
                <a:latin typeface="Consolas" panose="020B0609020204030204" pitchFamily="49" charset="0"/>
              </a:rPr>
              <a:t>3.Victim Reports &amp; Family Incidents (Jacqueline)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4.Crime status &amp; Police Service Areas (Kelvin)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5.Victoria Crimes Trends from September 2012 to 2021 (Anh)</a:t>
            </a:r>
          </a:p>
        </p:txBody>
      </p:sp>
    </p:spTree>
    <p:extLst>
      <p:ext uri="{BB962C8B-B14F-4D97-AF65-F5344CB8AC3E}">
        <p14:creationId xmlns:p14="http://schemas.microsoft.com/office/powerpoint/2010/main" val="117364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91B5-5F08-4753-AB1F-BAC40641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A7FFF-F113-472D-8D35-C8A31A012D6C}"/>
              </a:ext>
            </a:extLst>
          </p:cNvPr>
          <p:cNvSpPr txBox="1"/>
          <p:nvPr/>
        </p:nvSpPr>
        <p:spPr>
          <a:xfrm>
            <a:off x="1333500" y="2220686"/>
            <a:ext cx="9525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Consolas" panose="020B0609020204030204" pitchFamily="49" charset="0"/>
              </a:rPr>
              <a:t>1.Introduction &amp; Objectives (Antoinette)</a:t>
            </a:r>
          </a:p>
          <a:p>
            <a:br>
              <a:rPr lang="en-AU" b="1" dirty="0">
                <a:latin typeface="Consolas" panose="020B0609020204030204" pitchFamily="49" charset="0"/>
              </a:rPr>
            </a:br>
            <a:r>
              <a:rPr lang="en-AU" b="1" dirty="0">
                <a:latin typeface="Consolas" panose="020B0609020204030204" pitchFamily="49" charset="0"/>
              </a:rPr>
              <a:t>2.Criminal Incidents &amp; Recorded Offences (Antoinette)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3.Victim Reports &amp; Family Incidents (Jacqueline)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4.Crime status &amp; Police Service Areas (Kelvin)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5.Victoria Crimes Trends from September 2012 to 2021 (Anh)</a:t>
            </a:r>
          </a:p>
        </p:txBody>
      </p:sp>
    </p:spTree>
    <p:extLst>
      <p:ext uri="{BB962C8B-B14F-4D97-AF65-F5344CB8AC3E}">
        <p14:creationId xmlns:p14="http://schemas.microsoft.com/office/powerpoint/2010/main" val="79762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8353-0E5F-4E4A-9A9F-A6A14974B00E}"/>
              </a:ext>
            </a:extLst>
          </p:cNvPr>
          <p:cNvSpPr txBox="1"/>
          <p:nvPr/>
        </p:nvSpPr>
        <p:spPr>
          <a:xfrm>
            <a:off x="667265" y="660678"/>
            <a:ext cx="10008973" cy="590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Our project team members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Antoinette Boyle,  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Jacqueline Xia, 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Kelvin Hung Nguyen,</a:t>
            </a:r>
            <a:endParaRPr lang="en-AU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Anh Huong</a:t>
            </a:r>
          </a:p>
          <a:p>
            <a:pPr lvl="1">
              <a:lnSpc>
                <a:spcPct val="115000"/>
              </a:lnSpc>
            </a:pPr>
            <a:endParaRPr lang="en-US" sz="1400" b="1" dirty="0">
              <a:solidFill>
                <a:srgbClr val="082A75"/>
              </a:solidFill>
              <a:latin typeface="Consolas" panose="020B0609020204030204" pitchFamily="49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"Victorian crime statistics" over the last 10 years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nsolas" panose="020B0609020204030204" pitchFamily="49" charset="0"/>
              </a:rPr>
              <a:t>large data set, numerous tables, over 300k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b="0" dirty="0">
                <a:effectLst/>
                <a:latin typeface="Consolas" panose="020B0609020204030204" pitchFamily="49" charset="0"/>
              </a:rPr>
              <a:t>nterrogated this data using excel and python in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Jupyter</a:t>
            </a:r>
            <a:r>
              <a:rPr lang="en-US" b="0" dirty="0">
                <a:effectLst/>
                <a:latin typeface="Consolas" panose="020B0609020204030204" pitchFamily="49" charset="0"/>
              </a:rPr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nsolas" panose="020B0609020204030204" pitchFamily="49" charset="0"/>
              </a:rPr>
              <a:t>repository on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Github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with </a:t>
            </a:r>
            <a:r>
              <a:rPr lang="en-US" b="0" dirty="0">
                <a:effectLst/>
                <a:latin typeface="Consolas" panose="020B0609020204030204" pitchFamily="49" charset="0"/>
              </a:rPr>
              <a:t>branches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ea typeface="+mj-ea"/>
              <a:cs typeface="+mj-cs"/>
            </a:endParaRPr>
          </a:p>
          <a:p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 key questions: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Top offence types and trends</a:t>
            </a:r>
            <a:endParaRPr lang="en-AU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Top crime by region and concentration</a:t>
            </a:r>
            <a:endParaRPr lang="en-AU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Whether there is a correlation between number of police stations and crimes/offence status?</a:t>
            </a:r>
            <a:endParaRPr lang="en-AU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Is there a concentration of police stations, by regions?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onsolas" panose="020B0609020204030204" pitchFamily="49" charset="0"/>
            </a:endParaRPr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AACE8B-4A49-4C02-A7AF-B978123741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980761" y="193204"/>
            <a:ext cx="2042669" cy="13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6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29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ectangle 131">
            <a:extLst>
              <a:ext uri="{FF2B5EF4-FFF2-40B4-BE49-F238E27FC236}">
                <a16:creationId xmlns:a16="http://schemas.microsoft.com/office/drawing/2014/main" id="{DFB9CCDF-95BC-4776-B56C-53F4A61BE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7418" y="1372708"/>
            <a:ext cx="5861210" cy="42215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935BB-DDE4-429A-8AA8-6CA219F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5046" y="1866901"/>
            <a:ext cx="4568582" cy="2096412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Key Terminology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6A9D-2972-44C3-A420-67F66A1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46" y="4392215"/>
            <a:ext cx="4638612" cy="849149"/>
          </a:xfrm>
        </p:spPr>
        <p:txBody>
          <a:bodyPr anchor="t">
            <a:normAutofit/>
          </a:bodyPr>
          <a:lstStyle/>
          <a:p>
            <a:r>
              <a:rPr lang="en-AU" b="1" dirty="0"/>
              <a:t>CRIMINAL INCIDENTS</a:t>
            </a:r>
          </a:p>
          <a:p>
            <a:r>
              <a:rPr lang="en-AU" dirty="0"/>
              <a:t>Over the LAST Ten Years</a:t>
            </a:r>
          </a:p>
        </p:txBody>
      </p:sp>
      <p:pic>
        <p:nvPicPr>
          <p:cNvPr id="123" name="Picture 2" descr="Image result for nightimepic of victoria australia">
            <a:extLst>
              <a:ext uri="{FF2B5EF4-FFF2-40B4-BE49-F238E27FC236}">
                <a16:creationId xmlns:a16="http://schemas.microsoft.com/office/drawing/2014/main" id="{E828EFA7-7338-49B4-ADE7-B0B3F03FE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r="27915" b="2"/>
          <a:stretch/>
        </p:blipFill>
        <p:spPr bwMode="auto">
          <a:xfrm>
            <a:off x="20" y="1374028"/>
            <a:ext cx="322340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See the source image">
            <a:extLst>
              <a:ext uri="{FF2B5EF4-FFF2-40B4-BE49-F238E27FC236}">
                <a16:creationId xmlns:a16="http://schemas.microsoft.com/office/drawing/2014/main" id="{A998C3A5-B07A-46F7-A3E9-9CEA79931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30905" b="1"/>
          <a:stretch/>
        </p:blipFill>
        <p:spPr bwMode="auto">
          <a:xfrm>
            <a:off x="8968576" y="1374028"/>
            <a:ext cx="322342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7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ED49-579A-42DB-B8FB-73D3E20B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Key Terminology</a:t>
            </a:r>
            <a:endParaRPr lang="en-US" sz="4000" b="1" i="0" dirty="0">
              <a:effectLst/>
              <a:latin typeface="Slack-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F2B93-AC3E-43B7-B916-A7530146AD98}"/>
              </a:ext>
            </a:extLst>
          </p:cNvPr>
          <p:cNvSpPr txBox="1"/>
          <p:nvPr/>
        </p:nvSpPr>
        <p:spPr>
          <a:xfrm>
            <a:off x="345056" y="1828483"/>
            <a:ext cx="9920377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Offence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</a:rPr>
              <a:t>Any reported criminal act or omission by a person or </a:t>
            </a:r>
            <a:r>
              <a:rPr lang="en-US" sz="2000" dirty="0" err="1">
                <a:latin typeface="Consolas" panose="020B0609020204030204" pitchFamily="49" charset="0"/>
              </a:rPr>
              <a:t>organisation</a:t>
            </a:r>
            <a:r>
              <a:rPr lang="en-US" sz="2000" dirty="0">
                <a:latin typeface="Consolas" panose="020B0609020204030204" pitchFamily="49" charset="0"/>
              </a:rPr>
              <a:t> for which a penalty could be imposed by the Victorian legal system.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l"/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Criminal incidents</a:t>
            </a:r>
            <a:endParaRPr lang="en-AU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 recorded criminal incident is a criminal event that may include one or more offences, alleged offenders and/or victims, and that is recorded on a single date and at one location. There's could be many offences in one criminal incident.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pPr algn="l"/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Alleged offenders</a:t>
            </a:r>
          </a:p>
          <a:p>
            <a:r>
              <a:rPr lang="en-US" dirty="0">
                <a:latin typeface="Consolas" panose="020B0609020204030204" pitchFamily="49" charset="0"/>
              </a:rPr>
              <a:t>An alleged offender incident is an incident involving one or more offences to which an individual, business or </a:t>
            </a:r>
            <a:r>
              <a:rPr lang="en-US" dirty="0" err="1">
                <a:latin typeface="Consolas" panose="020B0609020204030204" pitchFamily="49" charset="0"/>
              </a:rPr>
              <a:t>organisation</a:t>
            </a:r>
            <a:r>
              <a:rPr lang="en-US" dirty="0">
                <a:latin typeface="Consolas" panose="020B0609020204030204" pitchFamily="49" charset="0"/>
              </a:rPr>
              <a:t> has been linked as an alleged offender.</a:t>
            </a:r>
            <a:endParaRPr lang="en-US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l"/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D1B48-2949-4FF5-A0C4-F8F30387A1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174866" y="172528"/>
            <a:ext cx="2883806" cy="1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ED49-579A-42DB-B8FB-73D3E20B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Key Terminology</a:t>
            </a:r>
            <a:endParaRPr lang="en-US" sz="4000" b="1" i="0" dirty="0">
              <a:effectLst/>
              <a:latin typeface="Slack-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F2B93-AC3E-43B7-B916-A7530146AD98}"/>
              </a:ext>
            </a:extLst>
          </p:cNvPr>
          <p:cNvSpPr txBox="1"/>
          <p:nvPr/>
        </p:nvSpPr>
        <p:spPr>
          <a:xfrm>
            <a:off x="111763" y="1642277"/>
            <a:ext cx="1135274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Police Region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A Police Region is a geographical area defined by Victoria Police for operational purposes. There are 4 regions across Victoria each containing a number of Police Service Areas.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Local Government Area (LGA)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LGA’s are also referred to as municipalities, the 79 Victorian LGAs are classified as cities (34), shires (38), rural cities (6) and boroughs (1).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Victims</a:t>
            </a:r>
            <a:endParaRPr lang="en-US" b="1" i="0" dirty="0">
              <a:solidFill>
                <a:srgbClr val="4D4D4D"/>
              </a:solidFill>
              <a:effectLst/>
              <a:latin typeface="Roboto Condensed" panose="02000000000000000000" pitchFamily="2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</a:rPr>
              <a:t>A victim report is counted when an individual, business or </a:t>
            </a:r>
            <a:r>
              <a:rPr lang="en-US" dirty="0" err="1">
                <a:latin typeface="Consolas" panose="020B0609020204030204" pitchFamily="49" charset="0"/>
              </a:rPr>
              <a:t>organisation</a:t>
            </a:r>
            <a:r>
              <a:rPr lang="en-US" dirty="0">
                <a:latin typeface="Consolas" panose="020B0609020204030204" pitchFamily="49" charset="0"/>
              </a:rPr>
              <a:t> reports to Victoria Police that they have been a victim of one or more criminal offences.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Family incidents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An 'affected family member' is the individual who is deemed to be affected by events occurring during the family incident. Where an affected family member has been in a family incident with more than one other party, they will be counted for each involvement.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algn="l"/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7" name="Picture 12" descr="Image result for police victoria">
            <a:extLst>
              <a:ext uri="{FF2B5EF4-FFF2-40B4-BE49-F238E27FC236}">
                <a16:creationId xmlns:a16="http://schemas.microsoft.com/office/drawing/2014/main" id="{41383D76-3582-4F81-86FB-EA36179B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079" y="63500"/>
            <a:ext cx="2453159" cy="169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58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29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31">
            <a:extLst>
              <a:ext uri="{FF2B5EF4-FFF2-40B4-BE49-F238E27FC236}">
                <a16:creationId xmlns:a16="http://schemas.microsoft.com/office/drawing/2014/main" id="{DFB9CCDF-95BC-4776-B56C-53F4A61BE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7418" y="1372708"/>
            <a:ext cx="5861210" cy="42215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935BB-DDE4-429A-8AA8-6CA219F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5046" y="1866901"/>
            <a:ext cx="4568582" cy="2096412"/>
          </a:xfrm>
        </p:spPr>
        <p:txBody>
          <a:bodyPr anchor="b">
            <a:normAutofit/>
          </a:bodyPr>
          <a:lstStyle/>
          <a:p>
            <a:r>
              <a:rPr lang="en-AU" sz="4400" dirty="0"/>
              <a:t>Analysis of Offences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6A9D-2972-44C3-A420-67F66A1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46" y="4392215"/>
            <a:ext cx="4638612" cy="849149"/>
          </a:xfrm>
        </p:spPr>
        <p:txBody>
          <a:bodyPr anchor="t">
            <a:normAutofit/>
          </a:bodyPr>
          <a:lstStyle/>
          <a:p>
            <a:r>
              <a:rPr lang="en-AU" b="1" dirty="0"/>
              <a:t>CRIMINAL INCIDENTS</a:t>
            </a:r>
          </a:p>
          <a:p>
            <a:r>
              <a:rPr lang="en-AU" dirty="0"/>
              <a:t>Over the LAST Ten Years</a:t>
            </a:r>
          </a:p>
        </p:txBody>
      </p:sp>
      <p:pic>
        <p:nvPicPr>
          <p:cNvPr id="123" name="Picture 2" descr="Image result for nightimepic of victoria australia">
            <a:extLst>
              <a:ext uri="{FF2B5EF4-FFF2-40B4-BE49-F238E27FC236}">
                <a16:creationId xmlns:a16="http://schemas.microsoft.com/office/drawing/2014/main" id="{E828EFA7-7338-49B4-ADE7-B0B3F03FE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r="27915" b="2"/>
          <a:stretch/>
        </p:blipFill>
        <p:spPr bwMode="auto">
          <a:xfrm>
            <a:off x="20" y="1374028"/>
            <a:ext cx="322340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See the source image">
            <a:extLst>
              <a:ext uri="{FF2B5EF4-FFF2-40B4-BE49-F238E27FC236}">
                <a16:creationId xmlns:a16="http://schemas.microsoft.com/office/drawing/2014/main" id="{A998C3A5-B07A-46F7-A3E9-9CEA79931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30905" b="1"/>
          <a:stretch/>
        </p:blipFill>
        <p:spPr bwMode="auto">
          <a:xfrm>
            <a:off x="8968576" y="1374028"/>
            <a:ext cx="322342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29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0E3C41-9B35-438A-8DA9-85ACA409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30"/>
            <a:ext cx="9994259" cy="4295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61F9E-86A3-4F9E-A31B-230060D3CE3B}"/>
              </a:ext>
            </a:extLst>
          </p:cNvPr>
          <p:cNvSpPr txBox="1"/>
          <p:nvPr/>
        </p:nvSpPr>
        <p:spPr>
          <a:xfrm>
            <a:off x="0" y="4381327"/>
            <a:ext cx="112884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    </a:t>
            </a:r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Property and deception offences (Green line) have far exceeded other Victorian offences followed by A Crimes against the person.</a:t>
            </a: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The peak in 2016 relates to “Theft” as we will explore in the next slide.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A significant drop in overall Crime from 2020 is mostly due to COVID lockdowns in Victoria. The rate per 100k population shows similar trends.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9284C-A406-472D-9946-570737B0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6" y="2341894"/>
            <a:ext cx="4452256" cy="2489741"/>
          </a:xfrm>
          <a:prstGeom prst="rect">
            <a:avLst/>
          </a:prstGeom>
        </p:spPr>
      </p:pic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C964FEFB-377D-4C19-8EA3-82594863628F}"/>
              </a:ext>
            </a:extLst>
          </p:cNvPr>
          <p:cNvSpPr/>
          <p:nvPr/>
        </p:nvSpPr>
        <p:spPr>
          <a:xfrm rot="5400000">
            <a:off x="4898955" y="3753851"/>
            <a:ext cx="3070066" cy="409678"/>
          </a:xfrm>
          <a:prstGeom prst="curved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138D7725-58DE-4B6F-9199-E777F3792A07}"/>
              </a:ext>
            </a:extLst>
          </p:cNvPr>
          <p:cNvSpPr/>
          <p:nvPr/>
        </p:nvSpPr>
        <p:spPr>
          <a:xfrm rot="5878372">
            <a:off x="7732294" y="4301544"/>
            <a:ext cx="3100066" cy="405754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3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A084D5-271D-45BA-90DD-647BBA6F398D}"/>
              </a:ext>
            </a:extLst>
          </p:cNvPr>
          <p:cNvSpPr txBox="1"/>
          <p:nvPr/>
        </p:nvSpPr>
        <p:spPr>
          <a:xfrm>
            <a:off x="180202" y="4679415"/>
            <a:ext cx="105138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endParaRPr lang="en-AU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The peak in 2016 is mostly caused by “Theft”. The Moomba festival crime spree (Mar 2015) and the Bourke Road attack (Jan 2016) were both around this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The Covid lockdowns in 2020-2021 resulted in significantly less thefts but other crimes remained relatively stable</a:t>
            </a:r>
            <a:r>
              <a:rPr lang="en-AU" b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78586-EA6C-4C2A-AD44-184A9BC7C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" y="85704"/>
            <a:ext cx="8811308" cy="46425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C95204-BC91-4D54-99AB-D007A814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91" y="2527768"/>
            <a:ext cx="4528868" cy="2389517"/>
          </a:xfrm>
          <a:prstGeom prst="rect">
            <a:avLst/>
          </a:prstGeom>
        </p:spPr>
      </p:pic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F3C31DEE-AB88-4C07-939B-97FF43E0922B}"/>
              </a:ext>
            </a:extLst>
          </p:cNvPr>
          <p:cNvSpPr/>
          <p:nvPr/>
        </p:nvSpPr>
        <p:spPr>
          <a:xfrm rot="19430918">
            <a:off x="5865259" y="1029239"/>
            <a:ext cx="461484" cy="3122795"/>
          </a:xfrm>
          <a:prstGeom prst="curved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62172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LeftStep">
      <a:dk1>
        <a:srgbClr val="000000"/>
      </a:dk1>
      <a:lt1>
        <a:srgbClr val="FFFFFF"/>
      </a:lt1>
      <a:dk2>
        <a:srgbClr val="312B1C"/>
      </a:dk2>
      <a:lt2>
        <a:srgbClr val="F0F2F3"/>
      </a:lt2>
      <a:accent1>
        <a:srgbClr val="E78029"/>
      </a:accent1>
      <a:accent2>
        <a:srgbClr val="D51F17"/>
      </a:accent2>
      <a:accent3>
        <a:srgbClr val="E72971"/>
      </a:accent3>
      <a:accent4>
        <a:srgbClr val="D517AE"/>
      </a:accent4>
      <a:accent5>
        <a:srgbClr val="BF29E7"/>
      </a:accent5>
      <a:accent6>
        <a:srgbClr val="6D2DD9"/>
      </a:accent6>
      <a:hlink>
        <a:srgbClr val="3F85BF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6980</TotalTime>
  <Words>848</Words>
  <Application>Microsoft Office PowerPoint</Application>
  <PresentationFormat>Widescreen</PresentationFormat>
  <Paragraphs>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Avenir Next LT Pro</vt:lpstr>
      <vt:lpstr>Calibri</vt:lpstr>
      <vt:lpstr>Consolas</vt:lpstr>
      <vt:lpstr>Helvetica</vt:lpstr>
      <vt:lpstr>Modern Love</vt:lpstr>
      <vt:lpstr>Roboto Condensed</vt:lpstr>
      <vt:lpstr>Slack-Lato</vt:lpstr>
      <vt:lpstr>BohemianVTI</vt:lpstr>
      <vt:lpstr>Crime in Victoria</vt:lpstr>
      <vt:lpstr>Agenda</vt:lpstr>
      <vt:lpstr>PowerPoint Presentation</vt:lpstr>
      <vt:lpstr>Key Terminology</vt:lpstr>
      <vt:lpstr>Key Terminology</vt:lpstr>
      <vt:lpstr>Key Terminology</vt:lpstr>
      <vt:lpstr>Analysis of Offences</vt:lpstr>
      <vt:lpstr>PowerPoint Presentation</vt:lpstr>
      <vt:lpstr>PowerPoint Presentation</vt:lpstr>
      <vt:lpstr>And other more serious Offences?</vt:lpstr>
      <vt:lpstr>PowerPoint Presentation</vt:lpstr>
      <vt:lpstr>PowerPoint Presentation</vt:lpstr>
      <vt:lpstr>Region of Offences</vt:lpstr>
      <vt:lpstr>PowerPoint Presentation</vt:lpstr>
      <vt:lpstr>PowerPoint Presentation</vt:lpstr>
      <vt:lpstr>PowerPoint Presentation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Victoria</dc:title>
  <dc:creator>Antoinette Boyle</dc:creator>
  <cp:lastModifiedBy>Antoinette Boyle</cp:lastModifiedBy>
  <cp:revision>83</cp:revision>
  <dcterms:created xsi:type="dcterms:W3CDTF">2021-12-24T09:23:04Z</dcterms:created>
  <dcterms:modified xsi:type="dcterms:W3CDTF">2022-01-04T06:36:31Z</dcterms:modified>
</cp:coreProperties>
</file>